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75" d="100"/>
          <a:sy n="175" d="100"/>
        </p:scale>
        <p:origin x="5112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673" y="142443"/>
            <a:ext cx="7374928" cy="11264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F271B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4F271B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4F271B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4F271B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234439"/>
            <a:ext cx="9144000" cy="320040"/>
          </a:xfrm>
          <a:custGeom>
            <a:avLst/>
            <a:gdLst/>
            <a:ahLst/>
            <a:cxnLst/>
            <a:rect l="l" t="t" r="r" b="b"/>
            <a:pathLst>
              <a:path w="9144000" h="320040">
                <a:moveTo>
                  <a:pt x="9143999" y="320039"/>
                </a:moveTo>
                <a:lnTo>
                  <a:pt x="0" y="320039"/>
                </a:lnTo>
                <a:lnTo>
                  <a:pt x="0" y="0"/>
                </a:lnTo>
                <a:lnTo>
                  <a:pt x="9143999" y="0"/>
                </a:lnTo>
                <a:lnTo>
                  <a:pt x="9143999" y="320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28015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533399" y="228599"/>
                </a:moveTo>
                <a:lnTo>
                  <a:pt x="0" y="228599"/>
                </a:lnTo>
                <a:lnTo>
                  <a:pt x="0" y="0"/>
                </a:lnTo>
                <a:lnTo>
                  <a:pt x="533399" y="0"/>
                </a:lnTo>
                <a:lnTo>
                  <a:pt x="533399" y="228599"/>
                </a:lnTo>
                <a:close/>
              </a:path>
            </a:pathLst>
          </a:custGeom>
          <a:solidFill>
            <a:srgbClr val="FDB8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90550" y="1280159"/>
            <a:ext cx="8553450" cy="228600"/>
          </a:xfrm>
          <a:custGeom>
            <a:avLst/>
            <a:gdLst/>
            <a:ahLst/>
            <a:cxnLst/>
            <a:rect l="l" t="t" r="r" b="b"/>
            <a:pathLst>
              <a:path w="8553450" h="228600">
                <a:moveTo>
                  <a:pt x="8553449" y="228599"/>
                </a:moveTo>
                <a:lnTo>
                  <a:pt x="0" y="228599"/>
                </a:lnTo>
                <a:lnTo>
                  <a:pt x="0" y="0"/>
                </a:lnTo>
                <a:lnTo>
                  <a:pt x="8553449" y="0"/>
                </a:lnTo>
                <a:lnTo>
                  <a:pt x="8553449" y="228599"/>
                </a:lnTo>
                <a:close/>
              </a:path>
            </a:pathLst>
          </a:custGeom>
          <a:solidFill>
            <a:srgbClr val="3791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025" y="19236"/>
            <a:ext cx="8576239" cy="1300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F271B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8549" y="1991574"/>
            <a:ext cx="7500620" cy="2023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81" cy="68579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971020"/>
              <a:ext cx="9144000" cy="887094"/>
            </a:xfrm>
            <a:custGeom>
              <a:avLst/>
              <a:gdLst/>
              <a:ahLst/>
              <a:cxnLst/>
              <a:rect l="l" t="t" r="r" b="b"/>
              <a:pathLst>
                <a:path w="9144000" h="887095">
                  <a:moveTo>
                    <a:pt x="9143981" y="886966"/>
                  </a:moveTo>
                  <a:lnTo>
                    <a:pt x="0" y="886966"/>
                  </a:lnTo>
                  <a:lnTo>
                    <a:pt x="0" y="0"/>
                  </a:lnTo>
                  <a:lnTo>
                    <a:pt x="9143981" y="0"/>
                  </a:lnTo>
                  <a:lnTo>
                    <a:pt x="9143981" y="8869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053316"/>
              <a:ext cx="2240280" cy="713740"/>
            </a:xfrm>
            <a:custGeom>
              <a:avLst/>
              <a:gdLst/>
              <a:ahLst/>
              <a:cxnLst/>
              <a:rect l="l" t="t" r="r" b="b"/>
              <a:pathLst>
                <a:path w="2240280" h="713740">
                  <a:moveTo>
                    <a:pt x="2240275" y="713230"/>
                  </a:moveTo>
                  <a:lnTo>
                    <a:pt x="0" y="713230"/>
                  </a:lnTo>
                  <a:lnTo>
                    <a:pt x="0" y="0"/>
                  </a:lnTo>
                  <a:lnTo>
                    <a:pt x="2240275" y="0"/>
                  </a:lnTo>
                  <a:lnTo>
                    <a:pt x="2240275" y="713230"/>
                  </a:lnTo>
                  <a:close/>
                </a:path>
              </a:pathLst>
            </a:custGeom>
            <a:solidFill>
              <a:srgbClr val="FDB8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59147" y="6044171"/>
              <a:ext cx="6784975" cy="713740"/>
            </a:xfrm>
            <a:custGeom>
              <a:avLst/>
              <a:gdLst/>
              <a:ahLst/>
              <a:cxnLst/>
              <a:rect l="l" t="t" r="r" b="b"/>
              <a:pathLst>
                <a:path w="6784975" h="713740">
                  <a:moveTo>
                    <a:pt x="6784834" y="713230"/>
                  </a:moveTo>
                  <a:lnTo>
                    <a:pt x="0" y="713230"/>
                  </a:lnTo>
                  <a:lnTo>
                    <a:pt x="0" y="0"/>
                  </a:lnTo>
                  <a:lnTo>
                    <a:pt x="6784834" y="0"/>
                  </a:lnTo>
                  <a:lnTo>
                    <a:pt x="6784834" y="713230"/>
                  </a:lnTo>
                  <a:close/>
                </a:path>
              </a:pathLst>
            </a:custGeom>
            <a:solidFill>
              <a:srgbClr val="3891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10776" y="993514"/>
            <a:ext cx="6530340" cy="914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3335" algn="r">
              <a:lnSpc>
                <a:spcPct val="100000"/>
              </a:lnSpc>
              <a:spcBef>
                <a:spcPts val="114"/>
              </a:spcBef>
            </a:pPr>
            <a:r>
              <a:rPr sz="2900" dirty="0">
                <a:solidFill>
                  <a:srgbClr val="296C7C"/>
                </a:solidFill>
              </a:rPr>
              <a:t>EL</a:t>
            </a:r>
            <a:r>
              <a:rPr sz="2900" spc="-30" dirty="0">
                <a:solidFill>
                  <a:srgbClr val="296C7C"/>
                </a:solidFill>
              </a:rPr>
              <a:t> </a:t>
            </a:r>
            <a:r>
              <a:rPr sz="2900" dirty="0">
                <a:solidFill>
                  <a:srgbClr val="296C7C"/>
                </a:solidFill>
              </a:rPr>
              <a:t>MONTE</a:t>
            </a:r>
            <a:r>
              <a:rPr sz="2900" spc="-20" dirty="0">
                <a:solidFill>
                  <a:srgbClr val="296C7C"/>
                </a:solidFill>
              </a:rPr>
              <a:t> </a:t>
            </a:r>
            <a:r>
              <a:rPr sz="2900" dirty="0">
                <a:solidFill>
                  <a:srgbClr val="296C7C"/>
                </a:solidFill>
              </a:rPr>
              <a:t>UNION</a:t>
            </a:r>
            <a:r>
              <a:rPr sz="2900" spc="-20" dirty="0">
                <a:solidFill>
                  <a:srgbClr val="296C7C"/>
                </a:solidFill>
              </a:rPr>
              <a:t> </a:t>
            </a:r>
            <a:r>
              <a:rPr sz="2900" dirty="0">
                <a:solidFill>
                  <a:srgbClr val="296C7C"/>
                </a:solidFill>
              </a:rPr>
              <a:t>HIGH</a:t>
            </a:r>
            <a:r>
              <a:rPr sz="2900" spc="-15" dirty="0">
                <a:solidFill>
                  <a:srgbClr val="296C7C"/>
                </a:solidFill>
              </a:rPr>
              <a:t> </a:t>
            </a:r>
            <a:r>
              <a:rPr sz="2900" dirty="0">
                <a:solidFill>
                  <a:srgbClr val="296C7C"/>
                </a:solidFill>
              </a:rPr>
              <a:t>SCHOOL</a:t>
            </a:r>
            <a:r>
              <a:rPr sz="2900" spc="-15" dirty="0">
                <a:solidFill>
                  <a:srgbClr val="296C7C"/>
                </a:solidFill>
              </a:rPr>
              <a:t> </a:t>
            </a:r>
            <a:r>
              <a:rPr sz="2900" spc="-10" dirty="0">
                <a:solidFill>
                  <a:srgbClr val="296C7C"/>
                </a:solidFill>
              </a:rPr>
              <a:t>DISTRICT</a:t>
            </a:r>
            <a:endParaRPr sz="2900"/>
          </a:p>
          <a:p>
            <a:pPr marR="5080" algn="r">
              <a:lnSpc>
                <a:spcPct val="100000"/>
              </a:lnSpc>
              <a:spcBef>
                <a:spcPts val="20"/>
              </a:spcBef>
            </a:pPr>
            <a:r>
              <a:rPr sz="2900" dirty="0">
                <a:solidFill>
                  <a:srgbClr val="296C7C"/>
                </a:solidFill>
              </a:rPr>
              <a:t>BOND</a:t>
            </a:r>
            <a:r>
              <a:rPr sz="2900" spc="-50" dirty="0">
                <a:solidFill>
                  <a:srgbClr val="296C7C"/>
                </a:solidFill>
              </a:rPr>
              <a:t> </a:t>
            </a:r>
            <a:r>
              <a:rPr sz="2900" dirty="0">
                <a:solidFill>
                  <a:srgbClr val="296C7C"/>
                </a:solidFill>
              </a:rPr>
              <a:t>&amp;</a:t>
            </a:r>
            <a:r>
              <a:rPr sz="2900" spc="-40" dirty="0">
                <a:solidFill>
                  <a:srgbClr val="296C7C"/>
                </a:solidFill>
              </a:rPr>
              <a:t> </a:t>
            </a:r>
            <a:r>
              <a:rPr sz="2900" spc="-10" dirty="0">
                <a:solidFill>
                  <a:srgbClr val="296C7C"/>
                </a:solidFill>
              </a:rPr>
              <a:t>FACILITIES</a:t>
            </a:r>
            <a:r>
              <a:rPr sz="2900" spc="-35" dirty="0">
                <a:solidFill>
                  <a:srgbClr val="296C7C"/>
                </a:solidFill>
              </a:rPr>
              <a:t> </a:t>
            </a:r>
            <a:r>
              <a:rPr sz="2900" spc="-10" dirty="0">
                <a:solidFill>
                  <a:srgbClr val="296C7C"/>
                </a:solidFill>
              </a:rPr>
              <a:t>UPDATE</a:t>
            </a:r>
            <a:endParaRPr sz="2900"/>
          </a:p>
        </p:txBody>
      </p:sp>
      <p:sp>
        <p:nvSpPr>
          <p:cNvPr id="8" name="object 8"/>
          <p:cNvSpPr txBox="1"/>
          <p:nvPr/>
        </p:nvSpPr>
        <p:spPr>
          <a:xfrm>
            <a:off x="8569974" y="1882310"/>
            <a:ext cx="272415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00" spc="-50" dirty="0">
                <a:solidFill>
                  <a:srgbClr val="296C7C"/>
                </a:solidFill>
                <a:latin typeface="Tw Cen MT"/>
                <a:cs typeface="Tw Cen MT"/>
              </a:rPr>
              <a:t>=</a:t>
            </a:r>
            <a:endParaRPr sz="2900"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35219" y="6168893"/>
            <a:ext cx="22885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FFFF"/>
                </a:solidFill>
                <a:latin typeface="Tw Cen MT"/>
                <a:cs typeface="Tw Cen MT"/>
              </a:rPr>
              <a:t>September</a:t>
            </a:r>
            <a:r>
              <a:rPr sz="2600" spc="-12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Tw Cen MT"/>
                <a:cs typeface="Tw Cen MT"/>
              </a:rPr>
              <a:t>2024</a:t>
            </a:r>
            <a:endParaRPr sz="2600">
              <a:latin typeface="Tw Cen MT"/>
              <a:cs typeface="Tw Cen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7725" y="5810514"/>
            <a:ext cx="1142995" cy="10474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5322" y="58389"/>
            <a:ext cx="7135495" cy="1111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550" dirty="0"/>
              <a:t>PDC </a:t>
            </a:r>
            <a:r>
              <a:rPr sz="3550" spc="-10" dirty="0"/>
              <a:t>Modernization</a:t>
            </a:r>
            <a:endParaRPr sz="3550"/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3550" dirty="0"/>
              <a:t>EMUHSD</a:t>
            </a:r>
            <a:r>
              <a:rPr sz="3550" spc="-10" dirty="0"/>
              <a:t> </a:t>
            </a:r>
            <a:r>
              <a:rPr sz="3550" dirty="0"/>
              <a:t>Family and</a:t>
            </a:r>
            <a:r>
              <a:rPr sz="3550" spc="-5" dirty="0"/>
              <a:t> </a:t>
            </a:r>
            <a:r>
              <a:rPr sz="3550" dirty="0"/>
              <a:t>Community </a:t>
            </a:r>
            <a:r>
              <a:rPr sz="3550" spc="-10" dirty="0"/>
              <a:t>Center</a:t>
            </a:r>
            <a:endParaRPr sz="3550"/>
          </a:p>
        </p:txBody>
      </p:sp>
      <p:sp>
        <p:nvSpPr>
          <p:cNvPr id="3" name="object 3"/>
          <p:cNvSpPr txBox="1"/>
          <p:nvPr/>
        </p:nvSpPr>
        <p:spPr>
          <a:xfrm>
            <a:off x="152563" y="1785851"/>
            <a:ext cx="313372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520" indent="-337820">
              <a:lnSpc>
                <a:spcPct val="100000"/>
              </a:lnSpc>
              <a:spcBef>
                <a:spcPts val="100"/>
              </a:spcBef>
              <a:buClr>
                <a:srgbClr val="FDB80A"/>
              </a:buClr>
              <a:buFont typeface="Cambria"/>
              <a:buChar char="◻"/>
              <a:tabLst>
                <a:tab pos="350520" algn="l"/>
              </a:tabLst>
            </a:pPr>
            <a:r>
              <a:rPr sz="1400" dirty="0">
                <a:latin typeface="Tw Cen MT"/>
                <a:cs typeface="Tw Cen MT"/>
              </a:rPr>
              <a:t>CSDA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Architects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hired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to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design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project</a:t>
            </a:r>
            <a:endParaRPr sz="1400">
              <a:latin typeface="Tw Cen MT"/>
              <a:cs typeface="Tw Cen MT"/>
            </a:endParaRPr>
          </a:p>
          <a:p>
            <a:pPr marL="351155" marR="153670" indent="-339090">
              <a:lnSpc>
                <a:spcPts val="1340"/>
              </a:lnSpc>
              <a:spcBef>
                <a:spcPts val="1335"/>
              </a:spcBef>
              <a:buClr>
                <a:srgbClr val="FDB80A"/>
              </a:buClr>
              <a:buFont typeface="Cambria"/>
              <a:buChar char="◻"/>
              <a:tabLst>
                <a:tab pos="351155" algn="l"/>
              </a:tabLst>
            </a:pPr>
            <a:r>
              <a:rPr sz="1400" dirty="0">
                <a:latin typeface="Tw Cen MT"/>
                <a:cs typeface="Tw Cen MT"/>
              </a:rPr>
              <a:t>Project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will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include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exterior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&amp;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interior improvements</a:t>
            </a:r>
            <a:endParaRPr sz="1400">
              <a:latin typeface="Tw Cen MT"/>
              <a:cs typeface="Tw Cen MT"/>
            </a:endParaRPr>
          </a:p>
          <a:p>
            <a:pPr marL="350520" indent="-337820">
              <a:lnSpc>
                <a:spcPct val="100000"/>
              </a:lnSpc>
              <a:spcBef>
                <a:spcPts val="1025"/>
              </a:spcBef>
              <a:buClr>
                <a:srgbClr val="FDB80A"/>
              </a:buClr>
              <a:buFont typeface="Cambria"/>
              <a:buChar char="◻"/>
              <a:tabLst>
                <a:tab pos="350520" algn="l"/>
              </a:tabLst>
            </a:pPr>
            <a:r>
              <a:rPr sz="1400" dirty="0">
                <a:latin typeface="Tw Cen MT"/>
                <a:cs typeface="Tw Cen MT"/>
              </a:rPr>
              <a:t>Improvements</a:t>
            </a:r>
            <a:r>
              <a:rPr sz="1400" spc="-95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include: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8235" y="3322043"/>
            <a:ext cx="6673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w Cen MT"/>
                <a:cs typeface="Tw Cen MT"/>
              </a:rPr>
              <a:t>elevation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8235" y="3663419"/>
            <a:ext cx="3721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w Cen MT"/>
                <a:cs typeface="Tw Cen MT"/>
              </a:rPr>
              <a:t>walls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203" y="2809979"/>
            <a:ext cx="2698115" cy="1263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080" indent="-373380">
              <a:lnSpc>
                <a:spcPts val="1510"/>
              </a:lnSpc>
              <a:spcBef>
                <a:spcPts val="100"/>
              </a:spcBef>
              <a:buClr>
                <a:srgbClr val="3791A7"/>
              </a:buClr>
              <a:buFont typeface="Cambria"/>
              <a:buChar char="◻"/>
              <a:tabLst>
                <a:tab pos="386080" algn="l"/>
              </a:tabLst>
            </a:pPr>
            <a:r>
              <a:rPr sz="1400" dirty="0">
                <a:latin typeface="Tw Cen MT"/>
                <a:cs typeface="Tw Cen MT"/>
              </a:rPr>
              <a:t>New</a:t>
            </a:r>
            <a:r>
              <a:rPr sz="1400" spc="-2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kitchenette</a:t>
            </a:r>
            <a:r>
              <a:rPr sz="1400" spc="-15" dirty="0">
                <a:latin typeface="Tw Cen MT"/>
                <a:cs typeface="Tw Cen MT"/>
              </a:rPr>
              <a:t> </a:t>
            </a:r>
            <a:r>
              <a:rPr sz="1400" spc="-20" dirty="0">
                <a:latin typeface="Tw Cen MT"/>
                <a:cs typeface="Tw Cen MT"/>
              </a:rPr>
              <a:t>area</a:t>
            </a:r>
            <a:endParaRPr sz="1400">
              <a:latin typeface="Tw Cen MT"/>
              <a:cs typeface="Tw Cen MT"/>
            </a:endParaRPr>
          </a:p>
          <a:p>
            <a:pPr marL="386080" indent="-373380">
              <a:lnSpc>
                <a:spcPts val="1345"/>
              </a:lnSpc>
              <a:buClr>
                <a:srgbClr val="3791A7"/>
              </a:buClr>
              <a:buFont typeface="Cambria"/>
              <a:buChar char="◻"/>
              <a:tabLst>
                <a:tab pos="386080" algn="l"/>
              </a:tabLst>
            </a:pPr>
            <a:r>
              <a:rPr sz="1400" spc="-10" dirty="0">
                <a:latin typeface="Tw Cen MT"/>
                <a:cs typeface="Tw Cen MT"/>
              </a:rPr>
              <a:t>Restroom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access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from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interior</a:t>
            </a:r>
            <a:endParaRPr sz="1400">
              <a:latin typeface="Tw Cen MT"/>
              <a:cs typeface="Tw Cen MT"/>
            </a:endParaRPr>
          </a:p>
          <a:p>
            <a:pPr marL="386080" indent="-373380">
              <a:lnSpc>
                <a:spcPts val="1510"/>
              </a:lnSpc>
              <a:buClr>
                <a:srgbClr val="3791A7"/>
              </a:buClr>
              <a:buFont typeface="Cambria"/>
              <a:buChar char="◻"/>
              <a:tabLst>
                <a:tab pos="386080" algn="l"/>
              </a:tabLst>
            </a:pPr>
            <a:r>
              <a:rPr sz="1400" dirty="0">
                <a:latin typeface="Tw Cen MT"/>
                <a:cs typeface="Tw Cen MT"/>
              </a:rPr>
              <a:t>Addition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of glass</a:t>
            </a:r>
            <a:r>
              <a:rPr sz="1400" spc="-40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storefront</a:t>
            </a:r>
            <a:endParaRPr sz="1400">
              <a:latin typeface="Tw Cen MT"/>
              <a:cs typeface="Tw Cen MT"/>
            </a:endParaRPr>
          </a:p>
          <a:p>
            <a:pPr marL="386080" indent="-373380">
              <a:lnSpc>
                <a:spcPct val="100000"/>
              </a:lnSpc>
              <a:spcBef>
                <a:spcPts val="1005"/>
              </a:spcBef>
              <a:buClr>
                <a:srgbClr val="3791A7"/>
              </a:buClr>
              <a:buFont typeface="Cambria"/>
              <a:buChar char="◻"/>
              <a:tabLst>
                <a:tab pos="386080" algn="l"/>
              </a:tabLst>
            </a:pPr>
            <a:r>
              <a:rPr sz="1400" spc="-10" dirty="0">
                <a:latin typeface="Tw Cen MT"/>
                <a:cs typeface="Tw Cen MT"/>
              </a:rPr>
              <a:t>Acoustical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treatment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on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ceiling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spc="-50" dirty="0">
                <a:latin typeface="Tw Cen MT"/>
                <a:cs typeface="Tw Cen MT"/>
              </a:rPr>
              <a:t>&amp;</a:t>
            </a:r>
            <a:endParaRPr sz="1400">
              <a:latin typeface="Tw Cen MT"/>
              <a:cs typeface="Tw Cen MT"/>
            </a:endParaRPr>
          </a:p>
          <a:p>
            <a:pPr marL="386080" indent="-373380">
              <a:lnSpc>
                <a:spcPct val="100000"/>
              </a:lnSpc>
              <a:spcBef>
                <a:spcPts val="1010"/>
              </a:spcBef>
              <a:buClr>
                <a:srgbClr val="3791A7"/>
              </a:buClr>
              <a:buFont typeface="Cambria"/>
              <a:buChar char="◻"/>
              <a:tabLst>
                <a:tab pos="386080" algn="l"/>
              </a:tabLst>
            </a:pPr>
            <a:r>
              <a:rPr sz="1400" dirty="0">
                <a:latin typeface="Tw Cen MT"/>
                <a:cs typeface="Tw Cen MT"/>
              </a:rPr>
              <a:t>Lighting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&amp;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audio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upgrades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563" y="4346171"/>
            <a:ext cx="3137535" cy="75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520" indent="-337820">
              <a:lnSpc>
                <a:spcPct val="100000"/>
              </a:lnSpc>
              <a:spcBef>
                <a:spcPts val="100"/>
              </a:spcBef>
              <a:buClr>
                <a:srgbClr val="FDB80A"/>
              </a:buClr>
              <a:buFont typeface="Cambria"/>
              <a:buChar char="◻"/>
              <a:tabLst>
                <a:tab pos="350520" algn="l"/>
              </a:tabLst>
            </a:pPr>
            <a:r>
              <a:rPr sz="1400" dirty="0">
                <a:latin typeface="Tw Cen MT"/>
                <a:cs typeface="Tw Cen MT"/>
              </a:rPr>
              <a:t>Construction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began</a:t>
            </a:r>
            <a:r>
              <a:rPr sz="1400" spc="-2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in</a:t>
            </a:r>
            <a:r>
              <a:rPr sz="1400" spc="-2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January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of</a:t>
            </a:r>
            <a:r>
              <a:rPr sz="1400" spc="10" dirty="0">
                <a:latin typeface="Tw Cen MT"/>
                <a:cs typeface="Tw Cen MT"/>
              </a:rPr>
              <a:t> </a:t>
            </a:r>
            <a:r>
              <a:rPr sz="1400" spc="-20" dirty="0">
                <a:latin typeface="Tw Cen MT"/>
                <a:cs typeface="Tw Cen MT"/>
              </a:rPr>
              <a:t>2024</a:t>
            </a:r>
            <a:endParaRPr sz="1400">
              <a:latin typeface="Tw Cen MT"/>
              <a:cs typeface="Tw Cen MT"/>
            </a:endParaRPr>
          </a:p>
          <a:p>
            <a:pPr marL="351155" marR="118110" indent="-339090">
              <a:lnSpc>
                <a:spcPct val="80000"/>
              </a:lnSpc>
              <a:spcBef>
                <a:spcPts val="1340"/>
              </a:spcBef>
              <a:buClr>
                <a:srgbClr val="FDB80A"/>
              </a:buClr>
              <a:buFont typeface="Cambria"/>
              <a:buChar char="◻"/>
              <a:tabLst>
                <a:tab pos="351155" algn="l"/>
              </a:tabLst>
            </a:pPr>
            <a:r>
              <a:rPr sz="1400" dirty="0">
                <a:latin typeface="Tw Cen MT"/>
                <a:cs typeface="Tw Cen MT"/>
              </a:rPr>
              <a:t>Project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is</a:t>
            </a:r>
            <a:r>
              <a:rPr sz="1400" spc="-2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95%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and</a:t>
            </a:r>
            <a:r>
              <a:rPr sz="1400" spc="-2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is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scheduled</a:t>
            </a:r>
            <a:r>
              <a:rPr sz="1400" spc="-2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to</a:t>
            </a:r>
            <a:r>
              <a:rPr sz="1400" spc="-25" dirty="0">
                <a:latin typeface="Tw Cen MT"/>
                <a:cs typeface="Tw Cen MT"/>
              </a:rPr>
              <a:t> be </a:t>
            </a:r>
            <a:r>
              <a:rPr sz="1400" spc="-10" dirty="0">
                <a:latin typeface="Tw Cen MT"/>
                <a:cs typeface="Tw Cen MT"/>
              </a:rPr>
              <a:t>completed</a:t>
            </a:r>
            <a:r>
              <a:rPr sz="1400" spc="-2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in</a:t>
            </a:r>
            <a:r>
              <a:rPr sz="1400" spc="-15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October</a:t>
            </a:r>
            <a:endParaRPr sz="1400">
              <a:latin typeface="Tw Cen MT"/>
              <a:cs typeface="Tw Cen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13238" y="1601736"/>
            <a:ext cx="5128895" cy="5181600"/>
            <a:chOff x="3913238" y="1601736"/>
            <a:chExt cx="5128895" cy="51816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3238" y="1601736"/>
              <a:ext cx="5063612" cy="28482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8413" y="3934440"/>
              <a:ext cx="5063611" cy="28482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9490" y="2510298"/>
              <a:ext cx="3709946" cy="28482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907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Arroyo</a:t>
            </a:r>
            <a:r>
              <a:rPr sz="3800" spc="-70" dirty="0"/>
              <a:t> </a:t>
            </a:r>
            <a:r>
              <a:rPr sz="3800" dirty="0"/>
              <a:t>–</a:t>
            </a:r>
            <a:r>
              <a:rPr sz="3800" spc="-70" dirty="0"/>
              <a:t> </a:t>
            </a:r>
            <a:r>
              <a:rPr sz="3800" spc="-85" dirty="0"/>
              <a:t>HVAC</a:t>
            </a:r>
            <a:r>
              <a:rPr sz="3800" spc="-65" dirty="0"/>
              <a:t> </a:t>
            </a:r>
            <a:r>
              <a:rPr sz="3800" dirty="0"/>
              <a:t>in</a:t>
            </a:r>
            <a:r>
              <a:rPr sz="3800" spc="-75" dirty="0"/>
              <a:t> </a:t>
            </a:r>
            <a:r>
              <a:rPr sz="3800" dirty="0"/>
              <a:t>Kitchen</a:t>
            </a:r>
            <a:r>
              <a:rPr sz="3800" spc="-70" dirty="0"/>
              <a:t> </a:t>
            </a:r>
            <a:r>
              <a:rPr sz="3800" dirty="0"/>
              <a:t>&amp;</a:t>
            </a:r>
            <a:r>
              <a:rPr sz="3800" spc="-75" dirty="0"/>
              <a:t> </a:t>
            </a:r>
            <a:r>
              <a:rPr sz="3800" spc="-10" dirty="0"/>
              <a:t>Gymnasium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167850" y="1551380"/>
            <a:ext cx="4038600" cy="327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Tw Cen MT"/>
                <a:cs typeface="Tw Cen MT"/>
              </a:rPr>
              <a:t>Improvements include:</a:t>
            </a:r>
            <a:endParaRPr sz="1500">
              <a:latin typeface="Tw Cen MT"/>
              <a:cs typeface="Tw Cen MT"/>
            </a:endParaRPr>
          </a:p>
          <a:p>
            <a:pPr marL="393700" marR="5080" indent="-381000">
              <a:lnSpc>
                <a:spcPct val="100000"/>
              </a:lnSpc>
              <a:spcBef>
                <a:spcPts val="10"/>
              </a:spcBef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Minimal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repair/replacement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interior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building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finishes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25" dirty="0">
                <a:latin typeface="Tw Cen MT"/>
                <a:cs typeface="Tw Cen MT"/>
              </a:rPr>
              <a:t>and </a:t>
            </a:r>
            <a:r>
              <a:rPr sz="1200" spc="-10" dirty="0">
                <a:latin typeface="Tw Cen MT"/>
                <a:cs typeface="Tw Cen MT"/>
              </a:rPr>
              <a:t>fixtures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DSA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Voluntary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Scope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15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Work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Barrier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Removal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(accessibility)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New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Roof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spc="-10" dirty="0">
                <a:latin typeface="Tw Cen MT"/>
                <a:cs typeface="Tw Cen MT"/>
              </a:rPr>
              <a:t>Painting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Exterior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Building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New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30" dirty="0">
                <a:latin typeface="Tw Cen MT"/>
                <a:cs typeface="Tw Cen MT"/>
              </a:rPr>
              <a:t>HVAC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System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Minimal</a:t>
            </a:r>
            <a:r>
              <a:rPr sz="1200" spc="-4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Low</a:t>
            </a:r>
            <a:r>
              <a:rPr sz="1200" spc="-4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Voltage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New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Fire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Alarm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Replacement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Keyless</a:t>
            </a:r>
            <a:r>
              <a:rPr sz="1200" spc="-4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Entry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System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Replace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bleacher’s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motor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and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add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handrails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Repair</a:t>
            </a:r>
            <a:r>
              <a:rPr sz="1200" spc="-6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motorized</a:t>
            </a:r>
            <a:r>
              <a:rPr sz="1200" spc="-5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backstops</a:t>
            </a:r>
            <a:endParaRPr sz="12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830"/>
              </a:spcBef>
            </a:pPr>
            <a:endParaRPr sz="1200">
              <a:latin typeface="Tw Cen MT"/>
              <a:cs typeface="Tw Cen MT"/>
            </a:endParaRPr>
          </a:p>
          <a:p>
            <a:pPr marL="50800">
              <a:lnSpc>
                <a:spcPct val="100000"/>
              </a:lnSpc>
            </a:pPr>
            <a:r>
              <a:rPr sz="1800" dirty="0">
                <a:latin typeface="Tw Cen MT"/>
                <a:cs typeface="Tw Cen MT"/>
              </a:rPr>
              <a:t>Project</a:t>
            </a:r>
            <a:r>
              <a:rPr sz="1800" spc="-5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in</a:t>
            </a:r>
            <a:r>
              <a:rPr sz="1800" spc="-50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construction</a:t>
            </a:r>
            <a:endParaRPr sz="1800">
              <a:latin typeface="Tw Cen MT"/>
              <a:cs typeface="Tw Cen MT"/>
            </a:endParaRPr>
          </a:p>
          <a:p>
            <a:pPr marL="50800">
              <a:lnSpc>
                <a:spcPct val="100000"/>
              </a:lnSpc>
            </a:pPr>
            <a:r>
              <a:rPr sz="1800" dirty="0">
                <a:latin typeface="Tw Cen MT"/>
                <a:cs typeface="Tw Cen MT"/>
              </a:rPr>
              <a:t>Will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be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completed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by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January</a:t>
            </a:r>
            <a:r>
              <a:rPr sz="1800" spc="-40" dirty="0">
                <a:latin typeface="Tw Cen MT"/>
                <a:cs typeface="Tw Cen MT"/>
              </a:rPr>
              <a:t> </a:t>
            </a:r>
            <a:r>
              <a:rPr sz="1800" spc="-20" dirty="0">
                <a:latin typeface="Tw Cen MT"/>
                <a:cs typeface="Tw Cen MT"/>
              </a:rPr>
              <a:t>2025</a:t>
            </a:r>
            <a:endParaRPr sz="180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7225" y="4952999"/>
            <a:ext cx="4417829" cy="16482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6445" y="1905000"/>
            <a:ext cx="4388609" cy="23852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332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dirty="0"/>
              <a:t>El</a:t>
            </a:r>
            <a:r>
              <a:rPr sz="3800" spc="-40" dirty="0"/>
              <a:t> </a:t>
            </a:r>
            <a:r>
              <a:rPr sz="3800" dirty="0"/>
              <a:t>Monte</a:t>
            </a:r>
            <a:r>
              <a:rPr sz="3800" spc="-40" dirty="0"/>
              <a:t> </a:t>
            </a:r>
            <a:r>
              <a:rPr sz="3800" spc="-70" dirty="0"/>
              <a:t>–HVAC</a:t>
            </a:r>
            <a:r>
              <a:rPr sz="3800" spc="-40" dirty="0"/>
              <a:t> </a:t>
            </a:r>
            <a:r>
              <a:rPr sz="3800" dirty="0"/>
              <a:t>in</a:t>
            </a:r>
            <a:r>
              <a:rPr sz="3800" spc="-40" dirty="0"/>
              <a:t> </a:t>
            </a:r>
            <a:r>
              <a:rPr sz="3800" dirty="0"/>
              <a:t>Kitchen</a:t>
            </a:r>
            <a:r>
              <a:rPr sz="3800" spc="-45" dirty="0"/>
              <a:t> </a:t>
            </a:r>
            <a:r>
              <a:rPr sz="3800" dirty="0"/>
              <a:t>&amp;</a:t>
            </a:r>
            <a:r>
              <a:rPr sz="3800" spc="-45" dirty="0"/>
              <a:t> </a:t>
            </a:r>
            <a:r>
              <a:rPr sz="3800" spc="-10" dirty="0"/>
              <a:t>Gymnasium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279424" y="1714398"/>
            <a:ext cx="4038600" cy="226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Tw Cen MT"/>
                <a:cs typeface="Tw Cen MT"/>
              </a:rPr>
              <a:t>Improvements include:</a:t>
            </a:r>
            <a:endParaRPr sz="15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Installation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5" dirty="0">
                <a:latin typeface="Tw Cen MT"/>
                <a:cs typeface="Tw Cen MT"/>
              </a:rPr>
              <a:t> </a:t>
            </a:r>
            <a:r>
              <a:rPr sz="1200" spc="-30" dirty="0">
                <a:latin typeface="Tw Cen MT"/>
                <a:cs typeface="Tw Cen MT"/>
              </a:rPr>
              <a:t>HVAC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Kitchen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&amp;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Dining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room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spc="-10" dirty="0">
                <a:latin typeface="Tw Cen MT"/>
                <a:cs typeface="Tw Cen MT"/>
              </a:rPr>
              <a:t>Replacement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hood </a:t>
            </a:r>
            <a:r>
              <a:rPr sz="1200" spc="-20" dirty="0">
                <a:latin typeface="Tw Cen MT"/>
                <a:cs typeface="Tw Cen MT"/>
              </a:rPr>
              <a:t>vent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Installation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spc="-30" dirty="0">
                <a:latin typeface="Tw Cen MT"/>
                <a:cs typeface="Tw Cen MT"/>
              </a:rPr>
              <a:t>HVAC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large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and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small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Gymnasium</a:t>
            </a:r>
            <a:endParaRPr sz="1200">
              <a:latin typeface="Tw Cen MT"/>
              <a:cs typeface="Tw Cen MT"/>
            </a:endParaRPr>
          </a:p>
          <a:p>
            <a:pPr marL="393700" marR="5080" indent="-3810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Minimal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repair/replacement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interior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building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finishes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25" dirty="0">
                <a:latin typeface="Tw Cen MT"/>
                <a:cs typeface="Tw Cen MT"/>
              </a:rPr>
              <a:t>and </a:t>
            </a:r>
            <a:r>
              <a:rPr sz="1200" spc="-10" dirty="0">
                <a:latin typeface="Tw Cen MT"/>
                <a:cs typeface="Tw Cen MT"/>
              </a:rPr>
              <a:t>fixtures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DSA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Voluntary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Scope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15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Work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New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Roof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New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30" dirty="0">
                <a:latin typeface="Tw Cen MT"/>
                <a:cs typeface="Tw Cen MT"/>
              </a:rPr>
              <a:t>HVAC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System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Minimal</a:t>
            </a:r>
            <a:r>
              <a:rPr sz="1200" spc="-4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Low</a:t>
            </a:r>
            <a:r>
              <a:rPr sz="1200" spc="-4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Voltage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New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Fire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Alarm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Replacement</a:t>
            </a:r>
            <a:endParaRPr sz="12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spc="-50" dirty="0">
                <a:latin typeface="MS PGothic"/>
                <a:cs typeface="MS PGothic"/>
              </a:rPr>
              <a:t>❏</a:t>
            </a:r>
            <a:r>
              <a:rPr sz="1200" dirty="0">
                <a:latin typeface="MS PGothic"/>
                <a:cs typeface="MS PGothic"/>
              </a:rPr>
              <a:t>	</a:t>
            </a:r>
            <a:r>
              <a:rPr sz="1200" dirty="0">
                <a:latin typeface="Tw Cen MT"/>
                <a:cs typeface="Tw Cen MT"/>
              </a:rPr>
              <a:t>Keyless</a:t>
            </a:r>
            <a:r>
              <a:rPr sz="1200" spc="-4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Entry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System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7524" y="4684674"/>
            <a:ext cx="3467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Project</a:t>
            </a:r>
            <a:r>
              <a:rPr sz="1800" spc="-3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is</a:t>
            </a:r>
            <a:r>
              <a:rPr sz="1800" spc="-2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in</a:t>
            </a:r>
            <a:r>
              <a:rPr sz="1800" spc="-2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construction</a:t>
            </a:r>
            <a:r>
              <a:rPr sz="1800" spc="-2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and</a:t>
            </a:r>
            <a:r>
              <a:rPr sz="1800" spc="-25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expected </a:t>
            </a:r>
            <a:r>
              <a:rPr sz="1800" spc="-35" dirty="0">
                <a:latin typeface="Tw Cen MT"/>
                <a:cs typeface="Tw Cen MT"/>
              </a:rPr>
              <a:t>To</a:t>
            </a:r>
            <a:r>
              <a:rPr sz="1800" spc="-6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be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completed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by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February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spc="-20" dirty="0">
                <a:latin typeface="Tw Cen MT"/>
                <a:cs typeface="Tw Cen MT"/>
              </a:rPr>
              <a:t>2025</a:t>
            </a:r>
            <a:endParaRPr sz="1800">
              <a:latin typeface="Tw Cen MT"/>
              <a:cs typeface="Tw Cen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0725" y="1866987"/>
            <a:ext cx="4114799" cy="29888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907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Rosemead</a:t>
            </a:r>
            <a:r>
              <a:rPr sz="3800" spc="-235" dirty="0"/>
              <a:t> </a:t>
            </a:r>
            <a:r>
              <a:rPr sz="3800" dirty="0"/>
              <a:t>–Gymnasium</a:t>
            </a:r>
            <a:r>
              <a:rPr sz="3800" spc="-229" dirty="0"/>
              <a:t> </a:t>
            </a:r>
            <a:r>
              <a:rPr sz="3800" spc="-10" dirty="0"/>
              <a:t>Modernization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188050" y="1832264"/>
            <a:ext cx="2705735" cy="177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00"/>
              </a:spcBef>
            </a:pPr>
            <a:r>
              <a:rPr sz="1700" spc="-10" dirty="0">
                <a:latin typeface="Tw Cen MT"/>
                <a:cs typeface="Tw Cen MT"/>
              </a:rPr>
              <a:t>Improvements</a:t>
            </a:r>
            <a:r>
              <a:rPr sz="1700" spc="-60" dirty="0">
                <a:latin typeface="Tw Cen MT"/>
                <a:cs typeface="Tw Cen MT"/>
              </a:rPr>
              <a:t> </a:t>
            </a:r>
            <a:r>
              <a:rPr sz="1700" spc="-10" dirty="0">
                <a:latin typeface="Tw Cen MT"/>
                <a:cs typeface="Tw Cen MT"/>
              </a:rPr>
              <a:t>include:</a:t>
            </a:r>
            <a:endParaRPr sz="1700">
              <a:latin typeface="Tw Cen MT"/>
              <a:cs typeface="Tw Cen MT"/>
            </a:endParaRPr>
          </a:p>
          <a:p>
            <a:pPr marL="422275" marR="93980" indent="-409575">
              <a:lnSpc>
                <a:spcPct val="100000"/>
              </a:lnSpc>
              <a:spcBef>
                <a:spcPts val="10"/>
              </a:spcBef>
              <a:tabLst>
                <a:tab pos="421640" algn="l"/>
              </a:tabLst>
            </a:pPr>
            <a:r>
              <a:rPr sz="1400" spc="-50" dirty="0">
                <a:latin typeface="MS PGothic"/>
                <a:cs typeface="MS PGothic"/>
              </a:rPr>
              <a:t>❏</a:t>
            </a:r>
            <a:r>
              <a:rPr sz="1400" dirty="0">
                <a:latin typeface="MS PGothic"/>
                <a:cs typeface="MS PGothic"/>
              </a:rPr>
              <a:t>	</a:t>
            </a:r>
            <a:r>
              <a:rPr sz="1400" spc="-10" dirty="0">
                <a:latin typeface="Tw Cen MT"/>
                <a:cs typeface="Tw Cen MT"/>
              </a:rPr>
              <a:t>Installation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of</a:t>
            </a:r>
            <a:r>
              <a:rPr sz="1400" spc="1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new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heating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spc="-25" dirty="0">
                <a:latin typeface="Tw Cen MT"/>
                <a:cs typeface="Tw Cen MT"/>
              </a:rPr>
              <a:t>and </a:t>
            </a:r>
            <a:r>
              <a:rPr sz="1400" dirty="0">
                <a:latin typeface="Tw Cen MT"/>
                <a:cs typeface="Tw Cen MT"/>
              </a:rPr>
              <a:t>cooling</a:t>
            </a:r>
            <a:r>
              <a:rPr sz="1400" spc="-75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(HVAC)</a:t>
            </a:r>
            <a:endParaRPr sz="14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421640" algn="l"/>
              </a:tabLst>
            </a:pPr>
            <a:r>
              <a:rPr sz="1400" spc="-50" dirty="0">
                <a:latin typeface="MS PGothic"/>
                <a:cs typeface="MS PGothic"/>
              </a:rPr>
              <a:t>❏</a:t>
            </a:r>
            <a:r>
              <a:rPr sz="1400" dirty="0">
                <a:latin typeface="MS PGothic"/>
                <a:cs typeface="MS PGothic"/>
              </a:rPr>
              <a:t>	</a:t>
            </a:r>
            <a:r>
              <a:rPr sz="1400" dirty="0">
                <a:latin typeface="Tw Cen MT"/>
                <a:cs typeface="Tw Cen MT"/>
              </a:rPr>
              <a:t>New</a:t>
            </a:r>
            <a:r>
              <a:rPr sz="1400" spc="-65" dirty="0">
                <a:latin typeface="Tw Cen MT"/>
                <a:cs typeface="Tw Cen MT"/>
              </a:rPr>
              <a:t> </a:t>
            </a:r>
            <a:r>
              <a:rPr sz="1400" spc="-20" dirty="0">
                <a:latin typeface="Tw Cen MT"/>
                <a:cs typeface="Tw Cen MT"/>
              </a:rPr>
              <a:t>Roof</a:t>
            </a:r>
            <a:endParaRPr sz="14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421640" algn="l"/>
              </a:tabLst>
            </a:pPr>
            <a:r>
              <a:rPr sz="1400" spc="-50" dirty="0">
                <a:latin typeface="MS PGothic"/>
                <a:cs typeface="MS PGothic"/>
              </a:rPr>
              <a:t>❏</a:t>
            </a:r>
            <a:r>
              <a:rPr sz="1400" dirty="0">
                <a:latin typeface="MS PGothic"/>
                <a:cs typeface="MS PGothic"/>
              </a:rPr>
              <a:t>	</a:t>
            </a:r>
            <a:r>
              <a:rPr sz="1400" dirty="0">
                <a:latin typeface="Tw Cen MT"/>
                <a:cs typeface="Tw Cen MT"/>
              </a:rPr>
              <a:t>New</a:t>
            </a:r>
            <a:r>
              <a:rPr sz="1400" spc="-6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Solatube</a:t>
            </a:r>
            <a:r>
              <a:rPr sz="1400" spc="-5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skylights</a:t>
            </a:r>
            <a:r>
              <a:rPr sz="1400" spc="-55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installed</a:t>
            </a:r>
            <a:endParaRPr sz="14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421640" algn="l"/>
              </a:tabLst>
            </a:pPr>
            <a:r>
              <a:rPr sz="1400" spc="-50" dirty="0">
                <a:latin typeface="MS PGothic"/>
                <a:cs typeface="MS PGothic"/>
              </a:rPr>
              <a:t>❏</a:t>
            </a:r>
            <a:r>
              <a:rPr sz="1400" dirty="0">
                <a:latin typeface="MS PGothic"/>
                <a:cs typeface="MS PGothic"/>
              </a:rPr>
              <a:t>	</a:t>
            </a:r>
            <a:r>
              <a:rPr sz="1400" spc="-10" dirty="0">
                <a:latin typeface="Tw Cen MT"/>
                <a:cs typeface="Tw Cen MT"/>
              </a:rPr>
              <a:t>Painting</a:t>
            </a:r>
            <a:r>
              <a:rPr sz="1400" spc="-6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and</a:t>
            </a:r>
            <a:r>
              <a:rPr sz="1400" spc="-55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finishes</a:t>
            </a:r>
            <a:endParaRPr sz="14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421640" algn="l"/>
              </a:tabLst>
            </a:pPr>
            <a:r>
              <a:rPr sz="1400" spc="-50" dirty="0">
                <a:latin typeface="MS PGothic"/>
                <a:cs typeface="MS PGothic"/>
              </a:rPr>
              <a:t>❏</a:t>
            </a:r>
            <a:r>
              <a:rPr sz="1400" dirty="0">
                <a:latin typeface="MS PGothic"/>
                <a:cs typeface="MS PGothic"/>
              </a:rPr>
              <a:t>	</a:t>
            </a:r>
            <a:r>
              <a:rPr sz="1400" spc="-10" dirty="0">
                <a:latin typeface="Tw Cen MT"/>
                <a:cs typeface="Tw Cen MT"/>
              </a:rPr>
              <a:t>Electrical</a:t>
            </a:r>
            <a:r>
              <a:rPr sz="1400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Upgrades</a:t>
            </a:r>
            <a:endParaRPr sz="14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421640" algn="l"/>
              </a:tabLst>
            </a:pPr>
            <a:r>
              <a:rPr sz="1400" spc="-50" dirty="0">
                <a:latin typeface="MS PGothic"/>
                <a:cs typeface="MS PGothic"/>
              </a:rPr>
              <a:t>❏</a:t>
            </a:r>
            <a:r>
              <a:rPr sz="1400" dirty="0">
                <a:latin typeface="MS PGothic"/>
                <a:cs typeface="MS PGothic"/>
              </a:rPr>
              <a:t>	</a:t>
            </a:r>
            <a:r>
              <a:rPr sz="1400" dirty="0">
                <a:latin typeface="Tw Cen MT"/>
                <a:cs typeface="Tw Cen MT"/>
              </a:rPr>
              <a:t>Fire</a:t>
            </a:r>
            <a:r>
              <a:rPr sz="1400" spc="-2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Alarm</a:t>
            </a:r>
            <a:r>
              <a:rPr sz="1400" spc="-20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Upgrades</a:t>
            </a:r>
            <a:endParaRPr sz="140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2300" y="1815500"/>
            <a:ext cx="5582848" cy="35753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59975" y="5841205"/>
            <a:ext cx="51765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w Cen MT"/>
                <a:cs typeface="Tw Cen MT"/>
              </a:rPr>
              <a:t>Project</a:t>
            </a:r>
            <a:r>
              <a:rPr sz="1500" spc="-30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is</a:t>
            </a:r>
            <a:r>
              <a:rPr sz="1500" spc="-30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98%</a:t>
            </a:r>
            <a:r>
              <a:rPr sz="1500" spc="-30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Complete.</a:t>
            </a:r>
            <a:r>
              <a:rPr sz="1500" spc="360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Building</a:t>
            </a:r>
            <a:r>
              <a:rPr sz="1500" spc="-30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has</a:t>
            </a:r>
            <a:r>
              <a:rPr sz="1500" spc="-30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been</a:t>
            </a:r>
            <a:r>
              <a:rPr sz="1500" spc="-25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returned</a:t>
            </a:r>
            <a:r>
              <a:rPr sz="1500" spc="-30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to</a:t>
            </a:r>
            <a:r>
              <a:rPr sz="1500" spc="-30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site</a:t>
            </a:r>
            <a:r>
              <a:rPr sz="1500" spc="-25" dirty="0">
                <a:latin typeface="Tw Cen MT"/>
                <a:cs typeface="Tw Cen MT"/>
              </a:rPr>
              <a:t> </a:t>
            </a:r>
            <a:r>
              <a:rPr sz="1500" dirty="0">
                <a:latin typeface="Tw Cen MT"/>
                <a:cs typeface="Tw Cen MT"/>
              </a:rPr>
              <a:t>for</a:t>
            </a:r>
            <a:r>
              <a:rPr sz="1500" spc="-30" dirty="0">
                <a:latin typeface="Tw Cen MT"/>
                <a:cs typeface="Tw Cen MT"/>
              </a:rPr>
              <a:t> </a:t>
            </a:r>
            <a:r>
              <a:rPr sz="1500" spc="-20" dirty="0">
                <a:latin typeface="Tw Cen MT"/>
                <a:cs typeface="Tw Cen MT"/>
              </a:rPr>
              <a:t>use.</a:t>
            </a:r>
            <a:endParaRPr sz="15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2452" rIns="0" bIns="0" rtlCol="0">
            <a:spAutoFit/>
          </a:bodyPr>
          <a:lstStyle/>
          <a:p>
            <a:pPr marL="1849755">
              <a:lnSpc>
                <a:spcPct val="100000"/>
              </a:lnSpc>
              <a:spcBef>
                <a:spcPts val="110"/>
              </a:spcBef>
            </a:pPr>
            <a:r>
              <a:rPr sz="3950" dirty="0"/>
              <a:t>Rosemead</a:t>
            </a:r>
            <a:r>
              <a:rPr sz="3950" spc="-90" dirty="0"/>
              <a:t> </a:t>
            </a:r>
            <a:r>
              <a:rPr sz="3950" dirty="0"/>
              <a:t>Adult</a:t>
            </a:r>
            <a:r>
              <a:rPr sz="3950" spc="-85" dirty="0"/>
              <a:t> </a:t>
            </a:r>
            <a:r>
              <a:rPr sz="3950" spc="-10" dirty="0"/>
              <a:t>Center</a:t>
            </a:r>
            <a:endParaRPr sz="3950"/>
          </a:p>
        </p:txBody>
      </p:sp>
      <p:sp>
        <p:nvSpPr>
          <p:cNvPr id="3" name="object 3"/>
          <p:cNvSpPr txBox="1"/>
          <p:nvPr/>
        </p:nvSpPr>
        <p:spPr>
          <a:xfrm>
            <a:off x="159971" y="1779958"/>
            <a:ext cx="3314065" cy="221996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43535" marR="107950" indent="-331470">
              <a:lnSpc>
                <a:spcPts val="1540"/>
              </a:lnSpc>
              <a:spcBef>
                <a:spcPts val="465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spc="-10" dirty="0">
                <a:latin typeface="Tw Cen MT"/>
                <a:cs typeface="Tw Cen MT"/>
              </a:rPr>
              <a:t>Rosemead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Adult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Center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to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be </a:t>
            </a:r>
            <a:r>
              <a:rPr sz="1600" dirty="0">
                <a:latin typeface="Tw Cen MT"/>
                <a:cs typeface="Tw Cen MT"/>
              </a:rPr>
              <a:t>modernized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and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expanded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with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an </a:t>
            </a:r>
            <a:r>
              <a:rPr sz="1600" spc="-10" dirty="0">
                <a:latin typeface="Tw Cen MT"/>
                <a:cs typeface="Tw Cen MT"/>
              </a:rPr>
              <a:t>addition</a:t>
            </a:r>
            <a:endParaRPr sz="1600">
              <a:latin typeface="Tw Cen MT"/>
              <a:cs typeface="Tw Cen MT"/>
            </a:endParaRPr>
          </a:p>
          <a:p>
            <a:pPr marL="343535" marR="5080" indent="-331470">
              <a:lnSpc>
                <a:spcPct val="80000"/>
              </a:lnSpc>
              <a:spcBef>
                <a:spcPts val="1540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dirty="0">
                <a:latin typeface="Tw Cen MT"/>
                <a:cs typeface="Tw Cen MT"/>
              </a:rPr>
              <a:t>Project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will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house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the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Adult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Transition </a:t>
            </a:r>
            <a:r>
              <a:rPr sz="1600" dirty="0">
                <a:latin typeface="Tw Cen MT"/>
                <a:cs typeface="Tw Cen MT"/>
              </a:rPr>
              <a:t>Program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and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Adult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School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servicing </a:t>
            </a:r>
            <a:r>
              <a:rPr sz="1600" dirty="0">
                <a:latin typeface="Tw Cen MT"/>
                <a:cs typeface="Tw Cen MT"/>
              </a:rPr>
              <a:t>the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western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San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Gabriel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Valley</a:t>
            </a:r>
            <a:endParaRPr sz="1600">
              <a:latin typeface="Tw Cen MT"/>
              <a:cs typeface="Tw Cen MT"/>
            </a:endParaRPr>
          </a:p>
          <a:p>
            <a:pPr marL="343535" indent="-330835">
              <a:lnSpc>
                <a:spcPct val="100000"/>
              </a:lnSpc>
              <a:spcBef>
                <a:spcPts val="1155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dirty="0">
                <a:latin typeface="Tw Cen MT"/>
                <a:cs typeface="Tw Cen MT"/>
              </a:rPr>
              <a:t>Project</a:t>
            </a:r>
            <a:r>
              <a:rPr sz="1600" spc="-5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is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currently</a:t>
            </a:r>
            <a:r>
              <a:rPr sz="1600" spc="-5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being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bid</a:t>
            </a:r>
            <a:endParaRPr sz="1600">
              <a:latin typeface="Tw Cen MT"/>
              <a:cs typeface="Tw Cen MT"/>
            </a:endParaRPr>
          </a:p>
          <a:p>
            <a:pPr marL="343535" indent="-330835">
              <a:lnSpc>
                <a:spcPct val="100000"/>
              </a:lnSpc>
              <a:spcBef>
                <a:spcPts val="1150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dirty="0">
                <a:latin typeface="Tw Cen MT"/>
                <a:cs typeface="Tw Cen MT"/>
              </a:rPr>
              <a:t>Project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projected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to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start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January</a:t>
            </a:r>
            <a:endParaRPr sz="160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4375" y="1663250"/>
            <a:ext cx="2427274" cy="111598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907945" y="1663250"/>
            <a:ext cx="5878830" cy="5056505"/>
            <a:chOff x="2907945" y="1663250"/>
            <a:chExt cx="5878830" cy="50565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7945" y="4976825"/>
              <a:ext cx="3816562" cy="17323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8622" y="1663250"/>
              <a:ext cx="2188041" cy="5056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58775" y="2854032"/>
              <a:ext cx="2472873" cy="209016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2549" y="4434075"/>
            <a:ext cx="2427273" cy="23214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5347" y="62990"/>
            <a:ext cx="4132579" cy="1111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5100">
              <a:lnSpc>
                <a:spcPct val="100400"/>
              </a:lnSpc>
              <a:spcBef>
                <a:spcPts val="95"/>
              </a:spcBef>
            </a:pPr>
            <a:r>
              <a:rPr sz="3550" dirty="0"/>
              <a:t>El</a:t>
            </a:r>
            <a:r>
              <a:rPr sz="3550" spc="-15" dirty="0"/>
              <a:t> </a:t>
            </a:r>
            <a:r>
              <a:rPr sz="3550" dirty="0"/>
              <a:t>Monte</a:t>
            </a:r>
            <a:r>
              <a:rPr sz="3550" spc="-5" dirty="0"/>
              <a:t> </a:t>
            </a:r>
            <a:r>
              <a:rPr sz="3550" dirty="0"/>
              <a:t>High</a:t>
            </a:r>
            <a:r>
              <a:rPr sz="3550" spc="-10" dirty="0"/>
              <a:t> School </a:t>
            </a:r>
            <a:r>
              <a:rPr sz="3550" dirty="0"/>
              <a:t>Track</a:t>
            </a:r>
            <a:r>
              <a:rPr sz="3550" spc="-75" dirty="0"/>
              <a:t> </a:t>
            </a:r>
            <a:r>
              <a:rPr sz="3550" dirty="0"/>
              <a:t>and</a:t>
            </a:r>
            <a:r>
              <a:rPr sz="3550" spc="-70" dirty="0"/>
              <a:t> </a:t>
            </a:r>
            <a:r>
              <a:rPr sz="3550" dirty="0"/>
              <a:t>Field</a:t>
            </a:r>
            <a:r>
              <a:rPr sz="3550" spc="-70" dirty="0"/>
              <a:t> </a:t>
            </a:r>
            <a:r>
              <a:rPr sz="3550" spc="-10" dirty="0"/>
              <a:t>Project</a:t>
            </a:r>
            <a:endParaRPr sz="3550"/>
          </a:p>
        </p:txBody>
      </p:sp>
      <p:sp>
        <p:nvSpPr>
          <p:cNvPr id="3" name="object 3"/>
          <p:cNvSpPr txBox="1"/>
          <p:nvPr/>
        </p:nvSpPr>
        <p:spPr>
          <a:xfrm>
            <a:off x="159971" y="1760451"/>
            <a:ext cx="2333625" cy="351282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43535" marR="73660" indent="-331470" algn="just">
              <a:lnSpc>
                <a:spcPct val="70000"/>
              </a:lnSpc>
              <a:spcBef>
                <a:spcPts val="675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dirty="0">
                <a:latin typeface="Tw Cen MT"/>
                <a:cs typeface="Tw Cen MT"/>
              </a:rPr>
              <a:t>HMC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Architects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hired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to </a:t>
            </a:r>
            <a:r>
              <a:rPr sz="1600" dirty="0">
                <a:latin typeface="Tw Cen MT"/>
                <a:cs typeface="Tw Cen MT"/>
              </a:rPr>
              <a:t>design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all</a:t>
            </a:r>
            <a:r>
              <a:rPr sz="1600" spc="-3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track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&amp;</a:t>
            </a:r>
            <a:r>
              <a:rPr sz="1600" spc="-3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field projects</a:t>
            </a:r>
            <a:endParaRPr sz="1600">
              <a:latin typeface="Tw Cen MT"/>
              <a:cs typeface="Tw Cen MT"/>
            </a:endParaRPr>
          </a:p>
          <a:p>
            <a:pPr marL="343535" marR="118745" indent="-331470" algn="just">
              <a:lnSpc>
                <a:spcPct val="70000"/>
              </a:lnSpc>
              <a:spcBef>
                <a:spcPts val="1345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dirty="0">
                <a:latin typeface="Tw Cen MT"/>
                <a:cs typeface="Tw Cen MT"/>
              </a:rPr>
              <a:t>Project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will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include</a:t>
            </a:r>
            <a:r>
              <a:rPr sz="1600" spc="-3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new </a:t>
            </a:r>
            <a:r>
              <a:rPr sz="1600" dirty="0">
                <a:latin typeface="Tw Cen MT"/>
                <a:cs typeface="Tw Cen MT"/>
              </a:rPr>
              <a:t>synthetic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track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&amp;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field</a:t>
            </a:r>
            <a:endParaRPr sz="1600">
              <a:latin typeface="Tw Cen MT"/>
              <a:cs typeface="Tw Cen MT"/>
            </a:endParaRPr>
          </a:p>
          <a:p>
            <a:pPr marL="343535" marR="5080" indent="-331470">
              <a:lnSpc>
                <a:spcPct val="70000"/>
              </a:lnSpc>
              <a:spcBef>
                <a:spcPts val="1345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dirty="0">
                <a:latin typeface="Tw Cen MT"/>
                <a:cs typeface="Tw Cen MT"/>
              </a:rPr>
              <a:t>HMC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has</a:t>
            </a:r>
            <a:r>
              <a:rPr sz="1600" spc="-1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met</a:t>
            </a:r>
            <a:r>
              <a:rPr sz="1600" spc="-15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with </a:t>
            </a:r>
            <a:r>
              <a:rPr sz="1600" spc="-10" dirty="0">
                <a:latin typeface="Tw Cen MT"/>
                <a:cs typeface="Tw Cen MT"/>
              </a:rPr>
              <a:t>stakeholders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at</a:t>
            </a:r>
            <a:r>
              <a:rPr sz="1600" spc="-1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El</a:t>
            </a:r>
            <a:r>
              <a:rPr sz="1600" spc="-15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Monte </a:t>
            </a:r>
            <a:r>
              <a:rPr sz="1600" dirty="0">
                <a:latin typeface="Tw Cen MT"/>
                <a:cs typeface="Tw Cen MT"/>
              </a:rPr>
              <a:t>High</a:t>
            </a:r>
            <a:r>
              <a:rPr sz="1600" spc="-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School to </a:t>
            </a:r>
            <a:r>
              <a:rPr sz="1600" spc="-10" dirty="0">
                <a:latin typeface="Tw Cen MT"/>
                <a:cs typeface="Tw Cen MT"/>
              </a:rPr>
              <a:t>develop design</a:t>
            </a:r>
            <a:endParaRPr sz="1600">
              <a:latin typeface="Tw Cen MT"/>
              <a:cs typeface="Tw Cen MT"/>
            </a:endParaRPr>
          </a:p>
          <a:p>
            <a:pPr marL="343535" marR="325755" indent="-331470">
              <a:lnSpc>
                <a:spcPct val="70000"/>
              </a:lnSpc>
              <a:spcBef>
                <a:spcPts val="1340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dirty="0">
                <a:latin typeface="Tw Cen MT"/>
                <a:cs typeface="Tw Cen MT"/>
              </a:rPr>
              <a:t>HMC</a:t>
            </a:r>
            <a:r>
              <a:rPr sz="1600" spc="-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finalizing conceptual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drawings</a:t>
            </a:r>
            <a:endParaRPr sz="1600">
              <a:latin typeface="Tw Cen MT"/>
              <a:cs typeface="Tw Cen MT"/>
            </a:endParaRPr>
          </a:p>
          <a:p>
            <a:pPr marL="343535" marR="321310" indent="-331470">
              <a:lnSpc>
                <a:spcPct val="70000"/>
              </a:lnSpc>
              <a:spcBef>
                <a:spcPts val="1345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dirty="0">
                <a:latin typeface="Tw Cen MT"/>
                <a:cs typeface="Tw Cen MT"/>
              </a:rPr>
              <a:t>Project</a:t>
            </a:r>
            <a:r>
              <a:rPr sz="1600" spc="-6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approved</a:t>
            </a:r>
            <a:r>
              <a:rPr sz="1600" spc="-65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by DSA</a:t>
            </a:r>
            <a:endParaRPr sz="1600">
              <a:latin typeface="Tw Cen MT"/>
              <a:cs typeface="Tw Cen MT"/>
            </a:endParaRPr>
          </a:p>
          <a:p>
            <a:pPr marL="343535" marR="287655" indent="-331470">
              <a:lnSpc>
                <a:spcPct val="70000"/>
              </a:lnSpc>
              <a:spcBef>
                <a:spcPts val="1345"/>
              </a:spcBef>
              <a:buClr>
                <a:srgbClr val="FDB80A"/>
              </a:buClr>
              <a:buSzPct val="53125"/>
              <a:buFont typeface="Cambria"/>
              <a:buChar char="◻"/>
              <a:tabLst>
                <a:tab pos="343535" algn="l"/>
              </a:tabLst>
            </a:pPr>
            <a:r>
              <a:rPr sz="1600" dirty="0">
                <a:latin typeface="Tw Cen MT"/>
                <a:cs typeface="Tw Cen MT"/>
              </a:rPr>
              <a:t>Project</a:t>
            </a:r>
            <a:r>
              <a:rPr sz="1600" spc="-5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has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been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bid </a:t>
            </a:r>
            <a:r>
              <a:rPr sz="1600" dirty="0">
                <a:latin typeface="Tw Cen MT"/>
                <a:cs typeface="Tw Cen MT"/>
              </a:rPr>
              <a:t>and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will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be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taken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for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035" y="5174210"/>
            <a:ext cx="15754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w Cen MT"/>
                <a:cs typeface="Tw Cen MT"/>
              </a:rPr>
              <a:t>board</a:t>
            </a:r>
            <a:r>
              <a:rPr sz="1600" spc="-6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approval</a:t>
            </a:r>
            <a:r>
              <a:rPr sz="1600" spc="-55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on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571" y="5247362"/>
            <a:ext cx="2370455" cy="8788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68935">
              <a:lnSpc>
                <a:spcPct val="100000"/>
              </a:lnSpc>
              <a:spcBef>
                <a:spcPts val="865"/>
              </a:spcBef>
            </a:pPr>
            <a:r>
              <a:rPr sz="1600" dirty="0">
                <a:latin typeface="Tw Cen MT"/>
                <a:cs typeface="Tw Cen MT"/>
              </a:rPr>
              <a:t>September</a:t>
            </a:r>
            <a:r>
              <a:rPr sz="1600" spc="-80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18</a:t>
            </a:r>
            <a:r>
              <a:rPr sz="1575" spc="-30" baseline="31746" dirty="0">
                <a:latin typeface="Tw Cen MT"/>
                <a:cs typeface="Tw Cen MT"/>
              </a:rPr>
              <a:t>th</a:t>
            </a:r>
            <a:endParaRPr sz="1575" baseline="31746">
              <a:latin typeface="Tw Cen MT"/>
              <a:cs typeface="Tw Cen MT"/>
            </a:endParaRPr>
          </a:p>
          <a:p>
            <a:pPr marL="368935" marR="43180" indent="-331470">
              <a:lnSpc>
                <a:spcPct val="70000"/>
              </a:lnSpc>
              <a:spcBef>
                <a:spcPts val="1345"/>
              </a:spcBef>
              <a:tabLst>
                <a:tab pos="368935" algn="l"/>
              </a:tabLst>
            </a:pPr>
            <a:r>
              <a:rPr sz="850" spc="-50" dirty="0">
                <a:solidFill>
                  <a:srgbClr val="FDB80A"/>
                </a:solidFill>
                <a:latin typeface="Cambria"/>
                <a:cs typeface="Cambria"/>
              </a:rPr>
              <a:t>◻</a:t>
            </a:r>
            <a:r>
              <a:rPr sz="850" dirty="0">
                <a:solidFill>
                  <a:srgbClr val="FDB80A"/>
                </a:solidFill>
                <a:latin typeface="Cambria"/>
                <a:cs typeface="Cambria"/>
              </a:rPr>
              <a:t>	</a:t>
            </a:r>
            <a:r>
              <a:rPr sz="1600" dirty="0">
                <a:latin typeface="Tw Cen MT"/>
                <a:cs typeface="Tw Cen MT"/>
              </a:rPr>
              <a:t>Construction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to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begin</a:t>
            </a:r>
            <a:r>
              <a:rPr sz="1600" spc="-4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by </a:t>
            </a:r>
            <a:r>
              <a:rPr sz="1600" spc="-10" dirty="0">
                <a:latin typeface="Tw Cen MT"/>
                <a:cs typeface="Tw Cen MT"/>
              </a:rPr>
              <a:t>November</a:t>
            </a:r>
            <a:endParaRPr sz="1600">
              <a:latin typeface="Tw Cen MT"/>
              <a:cs typeface="Tw Cen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2025" y="1801701"/>
            <a:ext cx="6046838" cy="40312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4225" y="1451172"/>
            <a:ext cx="6546190" cy="33305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2716" y="62990"/>
            <a:ext cx="4897755" cy="1111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4970" marR="5080" indent="-382905">
              <a:lnSpc>
                <a:spcPct val="100400"/>
              </a:lnSpc>
              <a:spcBef>
                <a:spcPts val="95"/>
              </a:spcBef>
            </a:pPr>
            <a:r>
              <a:rPr sz="3550" dirty="0"/>
              <a:t>South</a:t>
            </a:r>
            <a:r>
              <a:rPr sz="3550" spc="-25" dirty="0"/>
              <a:t> </a:t>
            </a:r>
            <a:r>
              <a:rPr sz="3550" dirty="0"/>
              <a:t>El</a:t>
            </a:r>
            <a:r>
              <a:rPr sz="3550" spc="-15" dirty="0"/>
              <a:t> </a:t>
            </a:r>
            <a:r>
              <a:rPr sz="3550" dirty="0"/>
              <a:t>Monte</a:t>
            </a:r>
            <a:r>
              <a:rPr sz="3550" spc="-10" dirty="0"/>
              <a:t> </a:t>
            </a:r>
            <a:r>
              <a:rPr sz="3550" dirty="0"/>
              <a:t>High</a:t>
            </a:r>
            <a:r>
              <a:rPr sz="3550" spc="-15" dirty="0"/>
              <a:t> </a:t>
            </a:r>
            <a:r>
              <a:rPr sz="3550" spc="-10" dirty="0"/>
              <a:t>School </a:t>
            </a:r>
            <a:r>
              <a:rPr sz="3550" dirty="0"/>
              <a:t>Track</a:t>
            </a:r>
            <a:r>
              <a:rPr sz="3550" spc="-75" dirty="0"/>
              <a:t> </a:t>
            </a:r>
            <a:r>
              <a:rPr sz="3550" dirty="0"/>
              <a:t>and</a:t>
            </a:r>
            <a:r>
              <a:rPr sz="3550" spc="-70" dirty="0"/>
              <a:t> </a:t>
            </a:r>
            <a:r>
              <a:rPr sz="3550" dirty="0"/>
              <a:t>Field</a:t>
            </a:r>
            <a:r>
              <a:rPr sz="3550" spc="-70" dirty="0"/>
              <a:t> </a:t>
            </a:r>
            <a:r>
              <a:rPr sz="3550" spc="-10" dirty="0"/>
              <a:t>Project</a:t>
            </a:r>
            <a:endParaRPr sz="3550"/>
          </a:p>
        </p:txBody>
      </p:sp>
      <p:sp>
        <p:nvSpPr>
          <p:cNvPr id="4" name="object 4"/>
          <p:cNvSpPr txBox="1"/>
          <p:nvPr/>
        </p:nvSpPr>
        <p:spPr>
          <a:xfrm>
            <a:off x="159082" y="1779958"/>
            <a:ext cx="1878330" cy="456120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44170" marR="60325" indent="-332105">
              <a:lnSpc>
                <a:spcPts val="1540"/>
              </a:lnSpc>
              <a:spcBef>
                <a:spcPts val="465"/>
              </a:spcBef>
              <a:buClr>
                <a:srgbClr val="FDB80A"/>
              </a:buClr>
              <a:buSzPct val="56250"/>
              <a:buFont typeface="Cambria"/>
              <a:buChar char="◻"/>
              <a:tabLst>
                <a:tab pos="344170" algn="l"/>
              </a:tabLst>
            </a:pPr>
            <a:r>
              <a:rPr sz="1600" dirty="0">
                <a:latin typeface="Tw Cen MT"/>
                <a:cs typeface="Tw Cen MT"/>
              </a:rPr>
              <a:t>HMC</a:t>
            </a:r>
            <a:r>
              <a:rPr sz="1600" spc="-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Architects </a:t>
            </a:r>
            <a:r>
              <a:rPr sz="1600" dirty="0">
                <a:latin typeface="Tw Cen MT"/>
                <a:cs typeface="Tw Cen MT"/>
              </a:rPr>
              <a:t>hired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to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design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all </a:t>
            </a:r>
            <a:r>
              <a:rPr sz="1600" dirty="0">
                <a:latin typeface="Tw Cen MT"/>
                <a:cs typeface="Tw Cen MT"/>
              </a:rPr>
              <a:t>track</a:t>
            </a:r>
            <a:r>
              <a:rPr sz="1600" spc="-1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&amp;</a:t>
            </a:r>
            <a:r>
              <a:rPr sz="1600" spc="-10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field </a:t>
            </a:r>
            <a:r>
              <a:rPr sz="1600" spc="-10" dirty="0">
                <a:latin typeface="Tw Cen MT"/>
                <a:cs typeface="Tw Cen MT"/>
              </a:rPr>
              <a:t>projects</a:t>
            </a:r>
            <a:endParaRPr sz="1600">
              <a:latin typeface="Tw Cen MT"/>
              <a:cs typeface="Tw Cen MT"/>
            </a:endParaRPr>
          </a:p>
          <a:p>
            <a:pPr marL="344170" marR="7620" indent="-332105">
              <a:lnSpc>
                <a:spcPct val="80000"/>
              </a:lnSpc>
              <a:spcBef>
                <a:spcPts val="1540"/>
              </a:spcBef>
              <a:buClr>
                <a:srgbClr val="FDB80A"/>
              </a:buClr>
              <a:buSzPct val="56250"/>
              <a:buFont typeface="Cambria"/>
              <a:buChar char="◻"/>
              <a:tabLst>
                <a:tab pos="344170" algn="l"/>
              </a:tabLst>
            </a:pPr>
            <a:r>
              <a:rPr sz="1600" dirty="0">
                <a:latin typeface="Tw Cen MT"/>
                <a:cs typeface="Tw Cen MT"/>
              </a:rPr>
              <a:t>Project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will</a:t>
            </a:r>
            <a:r>
              <a:rPr sz="1600" spc="-4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include </a:t>
            </a:r>
            <a:r>
              <a:rPr sz="1600" dirty="0">
                <a:latin typeface="Tw Cen MT"/>
                <a:cs typeface="Tw Cen MT"/>
              </a:rPr>
              <a:t>new</a:t>
            </a:r>
            <a:r>
              <a:rPr sz="1600" spc="-7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synthetic</a:t>
            </a:r>
            <a:r>
              <a:rPr sz="1600" spc="-70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track </a:t>
            </a:r>
            <a:r>
              <a:rPr sz="1600" dirty="0">
                <a:latin typeface="Tw Cen MT"/>
                <a:cs typeface="Tw Cen MT"/>
              </a:rPr>
              <a:t>&amp;</a:t>
            </a:r>
            <a:r>
              <a:rPr sz="1600" spc="-3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field</a:t>
            </a:r>
            <a:r>
              <a:rPr sz="1600" spc="-3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and </a:t>
            </a:r>
            <a:r>
              <a:rPr sz="1600" spc="-10" dirty="0">
                <a:latin typeface="Tw Cen MT"/>
                <a:cs typeface="Tw Cen MT"/>
              </a:rPr>
              <a:t>ticketing</a:t>
            </a:r>
            <a:endParaRPr sz="1600">
              <a:latin typeface="Tw Cen MT"/>
              <a:cs typeface="Tw Cen MT"/>
            </a:endParaRPr>
          </a:p>
          <a:p>
            <a:pPr marL="344170" marR="72390" indent="-332105">
              <a:lnSpc>
                <a:spcPts val="1540"/>
              </a:lnSpc>
              <a:spcBef>
                <a:spcPts val="1520"/>
              </a:spcBef>
              <a:buClr>
                <a:srgbClr val="FDB80A"/>
              </a:buClr>
              <a:buSzPct val="56250"/>
              <a:buFont typeface="Cambria"/>
              <a:buChar char="◻"/>
              <a:tabLst>
                <a:tab pos="344170" algn="l"/>
              </a:tabLst>
            </a:pPr>
            <a:r>
              <a:rPr sz="1600" dirty="0">
                <a:latin typeface="Tw Cen MT"/>
                <a:cs typeface="Tw Cen MT"/>
              </a:rPr>
              <a:t>HMC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has</a:t>
            </a:r>
            <a:r>
              <a:rPr sz="1600" spc="-1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met</a:t>
            </a:r>
            <a:r>
              <a:rPr sz="1600" spc="-15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with </a:t>
            </a:r>
            <a:r>
              <a:rPr sz="1600" spc="-10" dirty="0">
                <a:latin typeface="Tw Cen MT"/>
                <a:cs typeface="Tw Cen MT"/>
              </a:rPr>
              <a:t>stakeholders</a:t>
            </a:r>
            <a:r>
              <a:rPr sz="1600" spc="-15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at </a:t>
            </a:r>
            <a:r>
              <a:rPr sz="1600" dirty="0">
                <a:latin typeface="Tw Cen MT"/>
                <a:cs typeface="Tw Cen MT"/>
              </a:rPr>
              <a:t>South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El</a:t>
            </a:r>
            <a:r>
              <a:rPr sz="1600" spc="-3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Monte </a:t>
            </a:r>
            <a:r>
              <a:rPr sz="1600" dirty="0">
                <a:latin typeface="Tw Cen MT"/>
                <a:cs typeface="Tw Cen MT"/>
              </a:rPr>
              <a:t>High</a:t>
            </a:r>
            <a:r>
              <a:rPr sz="1600" spc="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School</a:t>
            </a:r>
            <a:r>
              <a:rPr sz="1600" spc="10" dirty="0">
                <a:latin typeface="Tw Cen MT"/>
                <a:cs typeface="Tw Cen MT"/>
              </a:rPr>
              <a:t> </a:t>
            </a:r>
            <a:r>
              <a:rPr sz="1600" spc="-25" dirty="0">
                <a:latin typeface="Tw Cen MT"/>
                <a:cs typeface="Tw Cen MT"/>
              </a:rPr>
              <a:t>to </a:t>
            </a:r>
            <a:r>
              <a:rPr sz="1600" spc="-10" dirty="0">
                <a:latin typeface="Tw Cen MT"/>
                <a:cs typeface="Tw Cen MT"/>
              </a:rPr>
              <a:t>develop</a:t>
            </a:r>
            <a:r>
              <a:rPr sz="1600" spc="-5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design</a:t>
            </a:r>
            <a:endParaRPr sz="1600">
              <a:latin typeface="Tw Cen MT"/>
              <a:cs typeface="Tw Cen MT"/>
            </a:endParaRPr>
          </a:p>
          <a:p>
            <a:pPr marL="344170" marR="332105" indent="-332105">
              <a:lnSpc>
                <a:spcPts val="1540"/>
              </a:lnSpc>
              <a:spcBef>
                <a:spcPts val="1515"/>
              </a:spcBef>
              <a:buClr>
                <a:srgbClr val="FDB80A"/>
              </a:buClr>
              <a:buSzPct val="56250"/>
              <a:buFont typeface="Cambria"/>
              <a:buChar char="◻"/>
              <a:tabLst>
                <a:tab pos="344170" algn="l"/>
              </a:tabLst>
            </a:pPr>
            <a:r>
              <a:rPr sz="1600" dirty="0">
                <a:latin typeface="Tw Cen MT"/>
                <a:cs typeface="Tw Cen MT"/>
              </a:rPr>
              <a:t>HMC</a:t>
            </a:r>
            <a:r>
              <a:rPr sz="1600" spc="-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finalizing conceptual drawings</a:t>
            </a:r>
            <a:endParaRPr sz="1600">
              <a:latin typeface="Tw Cen MT"/>
              <a:cs typeface="Tw Cen MT"/>
            </a:endParaRPr>
          </a:p>
          <a:p>
            <a:pPr marL="344170" marR="5080" indent="-332105" algn="just">
              <a:lnSpc>
                <a:spcPts val="1540"/>
              </a:lnSpc>
              <a:spcBef>
                <a:spcPts val="1525"/>
              </a:spcBef>
              <a:buSzPct val="56250"/>
              <a:buFont typeface="Cambria"/>
              <a:buChar char="◻"/>
              <a:tabLst>
                <a:tab pos="344170" algn="l"/>
                <a:tab pos="345440" algn="l"/>
              </a:tabLst>
            </a:pPr>
            <a:r>
              <a:rPr sz="1600" dirty="0">
                <a:solidFill>
                  <a:srgbClr val="FDB80A"/>
                </a:solidFill>
                <a:latin typeface="Tw Cen MT"/>
                <a:cs typeface="Tw Cen MT"/>
              </a:rPr>
              <a:t>	</a:t>
            </a:r>
            <a:r>
              <a:rPr sz="1600" dirty="0">
                <a:latin typeface="Tw Cen MT"/>
                <a:cs typeface="Tw Cen MT"/>
              </a:rPr>
              <a:t>Submitted</a:t>
            </a:r>
            <a:r>
              <a:rPr sz="1600" spc="-6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to</a:t>
            </a:r>
            <a:r>
              <a:rPr sz="1600" spc="-65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Army </a:t>
            </a:r>
            <a:r>
              <a:rPr sz="1600" dirty="0">
                <a:latin typeface="Tw Cen MT"/>
                <a:cs typeface="Tw Cen MT"/>
              </a:rPr>
              <a:t>Corps</a:t>
            </a:r>
            <a:r>
              <a:rPr sz="1600" spc="-3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of</a:t>
            </a:r>
            <a:r>
              <a:rPr sz="1600" spc="1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Engineers </a:t>
            </a:r>
            <a:r>
              <a:rPr sz="1600" dirty="0">
                <a:latin typeface="Tw Cen MT"/>
                <a:cs typeface="Tw Cen MT"/>
              </a:rPr>
              <a:t>for</a:t>
            </a:r>
            <a:r>
              <a:rPr sz="1600" spc="-6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review</a:t>
            </a:r>
            <a:endParaRPr sz="1600">
              <a:latin typeface="Tw Cen MT"/>
              <a:cs typeface="Tw Cen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4225" y="4857618"/>
            <a:ext cx="3441289" cy="20003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53532" y="4857618"/>
            <a:ext cx="3036882" cy="20003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7031" rIns="0" bIns="0" rtlCol="0">
            <a:spAutoFit/>
          </a:bodyPr>
          <a:lstStyle/>
          <a:p>
            <a:pPr marL="555625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ESSER</a:t>
            </a:r>
            <a:r>
              <a:rPr sz="4400" spc="-65" dirty="0"/>
              <a:t> </a:t>
            </a:r>
            <a:r>
              <a:rPr sz="4400" dirty="0"/>
              <a:t>FUNDED</a:t>
            </a:r>
            <a:r>
              <a:rPr sz="4400" spc="-65" dirty="0"/>
              <a:t> </a:t>
            </a:r>
            <a:r>
              <a:rPr sz="4400" dirty="0"/>
              <a:t>PROJECT</a:t>
            </a:r>
            <a:r>
              <a:rPr sz="4400" spc="-70" dirty="0"/>
              <a:t> </a:t>
            </a:r>
            <a:r>
              <a:rPr sz="4400" spc="-10" dirty="0"/>
              <a:t>TIMELINE</a:t>
            </a:r>
            <a:endParaRPr sz="4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36649" y="4536480"/>
          <a:ext cx="7500620" cy="1963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2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16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Site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Project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start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completion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South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Monte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25" dirty="0">
                          <a:latin typeface="Arial"/>
                          <a:cs typeface="Arial"/>
                        </a:rPr>
                        <a:t>HVAC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Gym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December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March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Arroyo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499109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25" dirty="0">
                          <a:latin typeface="Arial"/>
                          <a:cs typeface="Arial"/>
                        </a:rPr>
                        <a:t>HVAC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Gym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kitchen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January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September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Monte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25" dirty="0">
                          <a:latin typeface="Arial"/>
                          <a:cs typeface="Arial"/>
                        </a:rPr>
                        <a:t>HVAC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Gym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March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September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38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Rosemead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25" dirty="0">
                          <a:latin typeface="Arial"/>
                          <a:cs typeface="Arial"/>
                        </a:rPr>
                        <a:t>HVAC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Gym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January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September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36649" y="1991574"/>
          <a:ext cx="7500620" cy="2023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2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Site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Project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start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completion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3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South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Monte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Sun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shade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structure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June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September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Mountain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View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Sun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shade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structure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July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November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Arroyo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Sun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Shade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July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December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Monte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Sun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Shade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July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December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90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Rosemead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Sun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Shade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July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December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2023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46554" y="1652873"/>
            <a:ext cx="7759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ESSER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II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554" y="4153103"/>
            <a:ext cx="8255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ESSER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III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34439"/>
            <a:ext cx="9144000" cy="3796029"/>
            <a:chOff x="0" y="1234439"/>
            <a:chExt cx="9144000" cy="37960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0575" y="1610734"/>
              <a:ext cx="5924929" cy="27715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9500" y="3716600"/>
              <a:ext cx="1771549" cy="13133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1264100"/>
              <a:ext cx="2439524" cy="37658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1975" y="3738963"/>
              <a:ext cx="2533274" cy="126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6187" y="3716600"/>
              <a:ext cx="1771549" cy="13133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030" rIns="0" bIns="0" rtlCol="0">
            <a:spAutoFit/>
          </a:bodyPr>
          <a:lstStyle/>
          <a:p>
            <a:pPr marL="368935">
              <a:lnSpc>
                <a:spcPct val="100000"/>
              </a:lnSpc>
              <a:spcBef>
                <a:spcPts val="100"/>
              </a:spcBef>
            </a:pPr>
            <a:r>
              <a:rPr sz="2900" spc="-10" dirty="0"/>
              <a:t>Arroyo</a:t>
            </a:r>
            <a:r>
              <a:rPr sz="2900" spc="-75" dirty="0"/>
              <a:t> </a:t>
            </a:r>
            <a:r>
              <a:rPr sz="2900" dirty="0"/>
              <a:t>High</a:t>
            </a:r>
            <a:r>
              <a:rPr sz="2900" spc="-80" dirty="0"/>
              <a:t> </a:t>
            </a:r>
            <a:r>
              <a:rPr sz="2900" dirty="0"/>
              <a:t>School</a:t>
            </a:r>
            <a:r>
              <a:rPr sz="2900" spc="-70" dirty="0"/>
              <a:t> </a:t>
            </a:r>
            <a:r>
              <a:rPr sz="2900" dirty="0"/>
              <a:t>-</a:t>
            </a:r>
            <a:r>
              <a:rPr sz="2900" spc="-75" dirty="0"/>
              <a:t> </a:t>
            </a:r>
            <a:r>
              <a:rPr sz="2900" dirty="0"/>
              <a:t>New</a:t>
            </a:r>
            <a:r>
              <a:rPr sz="2900" spc="-75" dirty="0"/>
              <a:t> </a:t>
            </a:r>
            <a:r>
              <a:rPr sz="2900" spc="-10" dirty="0"/>
              <a:t>Theatre,</a:t>
            </a:r>
            <a:r>
              <a:rPr sz="2900" spc="-75" dirty="0"/>
              <a:t> </a:t>
            </a:r>
            <a:r>
              <a:rPr sz="2900" dirty="0"/>
              <a:t>Music</a:t>
            </a:r>
            <a:r>
              <a:rPr sz="2900" spc="-70" dirty="0"/>
              <a:t> </a:t>
            </a:r>
            <a:r>
              <a:rPr sz="2900" dirty="0"/>
              <a:t>&amp;</a:t>
            </a:r>
            <a:r>
              <a:rPr sz="2900" spc="-80" dirty="0"/>
              <a:t> </a:t>
            </a:r>
            <a:r>
              <a:rPr sz="2900" dirty="0"/>
              <a:t>Admin.</a:t>
            </a:r>
            <a:r>
              <a:rPr sz="2900" spc="-70" dirty="0"/>
              <a:t> </a:t>
            </a:r>
            <a:r>
              <a:rPr sz="2900" spc="-20" dirty="0"/>
              <a:t>Bldg</a:t>
            </a:r>
            <a:endParaRPr sz="2900"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88950" y="5118609"/>
            <a:ext cx="2921549" cy="162216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18200" y="5118599"/>
            <a:ext cx="2439526" cy="16221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400" y="5164812"/>
            <a:ext cx="2823299" cy="15966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5893" y="5492466"/>
            <a:ext cx="618743" cy="6400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744900"/>
            <a:ext cx="4343725" cy="2661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074" y="1756087"/>
            <a:ext cx="4267199" cy="26390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4547503"/>
            <a:ext cx="3633661" cy="21580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8462" y="4558700"/>
            <a:ext cx="3447135" cy="21468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0355" rIns="0" bIns="0" rtlCol="0">
            <a:spAutoFit/>
          </a:bodyPr>
          <a:lstStyle/>
          <a:p>
            <a:pPr marL="344170">
              <a:lnSpc>
                <a:spcPct val="100000"/>
              </a:lnSpc>
              <a:spcBef>
                <a:spcPts val="100"/>
              </a:spcBef>
            </a:pPr>
            <a:r>
              <a:rPr sz="2900" spc="-10" dirty="0"/>
              <a:t>Arroyo</a:t>
            </a:r>
            <a:r>
              <a:rPr sz="2900" spc="-75" dirty="0"/>
              <a:t> </a:t>
            </a:r>
            <a:r>
              <a:rPr sz="2900" dirty="0"/>
              <a:t>High</a:t>
            </a:r>
            <a:r>
              <a:rPr sz="2900" spc="-80" dirty="0"/>
              <a:t> </a:t>
            </a:r>
            <a:r>
              <a:rPr sz="2900" dirty="0"/>
              <a:t>School</a:t>
            </a:r>
            <a:r>
              <a:rPr sz="2900" spc="-70" dirty="0"/>
              <a:t> </a:t>
            </a:r>
            <a:r>
              <a:rPr sz="2900" dirty="0"/>
              <a:t>-</a:t>
            </a:r>
            <a:r>
              <a:rPr sz="2900" spc="-75" dirty="0"/>
              <a:t> </a:t>
            </a:r>
            <a:r>
              <a:rPr sz="2900" dirty="0"/>
              <a:t>New</a:t>
            </a:r>
            <a:r>
              <a:rPr sz="2900" spc="-75" dirty="0"/>
              <a:t> </a:t>
            </a:r>
            <a:r>
              <a:rPr sz="2900" spc="-10" dirty="0"/>
              <a:t>Theatre,</a:t>
            </a:r>
            <a:r>
              <a:rPr sz="2900" spc="-75" dirty="0"/>
              <a:t> </a:t>
            </a:r>
            <a:r>
              <a:rPr sz="2900" dirty="0"/>
              <a:t>Music</a:t>
            </a:r>
            <a:r>
              <a:rPr sz="2900" spc="-70" dirty="0"/>
              <a:t> </a:t>
            </a:r>
            <a:r>
              <a:rPr sz="2900" dirty="0"/>
              <a:t>&amp;</a:t>
            </a:r>
            <a:r>
              <a:rPr sz="2900" spc="-80" dirty="0"/>
              <a:t> </a:t>
            </a:r>
            <a:r>
              <a:rPr sz="2900" dirty="0"/>
              <a:t>Admin.</a:t>
            </a:r>
            <a:r>
              <a:rPr sz="2900" spc="-70" dirty="0"/>
              <a:t> </a:t>
            </a:r>
            <a:r>
              <a:rPr sz="2900" spc="-20" dirty="0"/>
              <a:t>Bldg</a:t>
            </a:r>
            <a:endParaRPr sz="2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234439"/>
            <a:ext cx="381000" cy="320040"/>
          </a:xfrm>
          <a:custGeom>
            <a:avLst/>
            <a:gdLst/>
            <a:ahLst/>
            <a:cxnLst/>
            <a:rect l="l" t="t" r="r" b="b"/>
            <a:pathLst>
              <a:path w="381000" h="320040">
                <a:moveTo>
                  <a:pt x="0" y="320039"/>
                </a:moveTo>
                <a:lnTo>
                  <a:pt x="380999" y="320039"/>
                </a:lnTo>
                <a:lnTo>
                  <a:pt x="380999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63000" y="1234439"/>
            <a:ext cx="381000" cy="320040"/>
          </a:xfrm>
          <a:custGeom>
            <a:avLst/>
            <a:gdLst/>
            <a:ahLst/>
            <a:cxnLst/>
            <a:rect l="l" t="t" r="r" b="b"/>
            <a:pathLst>
              <a:path w="381000" h="320040">
                <a:moveTo>
                  <a:pt x="0" y="320039"/>
                </a:moveTo>
                <a:lnTo>
                  <a:pt x="380999" y="320039"/>
                </a:lnTo>
                <a:lnTo>
                  <a:pt x="380999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80160"/>
            <a:ext cx="381000" cy="228600"/>
          </a:xfrm>
          <a:custGeom>
            <a:avLst/>
            <a:gdLst/>
            <a:ahLst/>
            <a:cxnLst/>
            <a:rect l="l" t="t" r="r" b="b"/>
            <a:pathLst>
              <a:path w="381000" h="228600">
                <a:moveTo>
                  <a:pt x="0" y="228599"/>
                </a:moveTo>
                <a:lnTo>
                  <a:pt x="380999" y="228599"/>
                </a:lnTo>
                <a:lnTo>
                  <a:pt x="380999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FDB8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2625" y="87579"/>
            <a:ext cx="6179820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dirty="0"/>
              <a:t>Measure</a:t>
            </a:r>
            <a:r>
              <a:rPr sz="3950" spc="-20" dirty="0"/>
              <a:t> </a:t>
            </a:r>
            <a:r>
              <a:rPr sz="3950" dirty="0"/>
              <a:t>D</a:t>
            </a:r>
            <a:r>
              <a:rPr sz="3950" spc="-10" dirty="0"/>
              <a:t> </a:t>
            </a:r>
            <a:r>
              <a:rPr sz="3950" dirty="0"/>
              <a:t>Bond-</a:t>
            </a:r>
            <a:r>
              <a:rPr sz="3950" spc="-10" dirty="0"/>
              <a:t> </a:t>
            </a:r>
            <a:r>
              <a:rPr sz="3950" dirty="0"/>
              <a:t>$148</a:t>
            </a:r>
            <a:r>
              <a:rPr sz="3950" spc="-5" dirty="0"/>
              <a:t> </a:t>
            </a:r>
            <a:r>
              <a:rPr sz="3950" spc="-10" dirty="0"/>
              <a:t>Million</a:t>
            </a:r>
            <a:endParaRPr sz="3950"/>
          </a:p>
        </p:txBody>
      </p:sp>
      <p:sp>
        <p:nvSpPr>
          <p:cNvPr id="7" name="object 7"/>
          <p:cNvSpPr txBox="1"/>
          <p:nvPr/>
        </p:nvSpPr>
        <p:spPr>
          <a:xfrm>
            <a:off x="682625" y="691083"/>
            <a:ext cx="2762250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dirty="0">
                <a:solidFill>
                  <a:srgbClr val="4F271B"/>
                </a:solidFill>
                <a:latin typeface="Tw Cen MT"/>
                <a:cs typeface="Tw Cen MT"/>
              </a:rPr>
              <a:t>2008</a:t>
            </a:r>
            <a:r>
              <a:rPr sz="3950" spc="-20" dirty="0">
                <a:solidFill>
                  <a:srgbClr val="4F271B"/>
                </a:solidFill>
                <a:latin typeface="Tw Cen MT"/>
                <a:cs typeface="Tw Cen MT"/>
              </a:rPr>
              <a:t> </a:t>
            </a:r>
            <a:r>
              <a:rPr sz="3950" spc="-10" dirty="0">
                <a:solidFill>
                  <a:srgbClr val="4F271B"/>
                </a:solidFill>
                <a:latin typeface="Tw Cen MT"/>
                <a:cs typeface="Tw Cen MT"/>
              </a:rPr>
              <a:t>Election</a:t>
            </a:r>
            <a:endParaRPr sz="3950">
              <a:latin typeface="Tw Cen MT"/>
              <a:cs typeface="Tw Cen MT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74650" y="1212850"/>
          <a:ext cx="8845550" cy="54368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25">
                <a:tc rowSpan="3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Bond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Series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6360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Issue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Principal</a:t>
                      </a:r>
                      <a:r>
                        <a:rPr sz="140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Amount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37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37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6/16/2009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spc="3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54,001,305.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B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6/02/2011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spc="3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30,000,000.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4/08/2016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  <a:tabLst>
                          <a:tab pos="381000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5,238,885.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11/21/2017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spc="3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10,196,955.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8/18/2021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  <a:tabLst>
                          <a:tab pos="332105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33,496,221.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(Final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Sale)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6/04/2024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  <a:tabLst>
                          <a:tab pos="332105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13,778,540.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4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Issue</a:t>
                      </a:r>
                      <a:r>
                        <a:rPr sz="140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Amount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$146,711,906.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Cost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Bond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Issuance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  <a:tabLst>
                          <a:tab pos="332105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(2,098,785).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*Transfer</a:t>
                      </a:r>
                      <a:r>
                        <a:rPr sz="1400" b="1" spc="-3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400" b="1" spc="-3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sz="1400" b="1" spc="-3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other</a:t>
                      </a:r>
                      <a:r>
                        <a:rPr sz="1400" b="1" spc="-3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fund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$</a:t>
                      </a:r>
                      <a:r>
                        <a:rPr sz="1400" b="1" spc="38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12,991,157.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Interest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June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30,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2024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  <a:tabLst>
                          <a:tab pos="381000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3,447,289.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4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Revenue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$161,051,567.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Audit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Adjustment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Fair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Value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  <a:tabLst>
                          <a:tab pos="332105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(1,793,400).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85725" marR="345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Expended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June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30,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$(133,796,281).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Balance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b="1" spc="3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25,461,886.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854075" y="6628638"/>
            <a:ext cx="61468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*Reimbursements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from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State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Match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Funds,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City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Rosemead,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E-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Rate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&amp;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Arial"/>
                <a:cs typeface="Arial"/>
              </a:rPr>
              <a:t>DGS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23824" rIns="0" bIns="0" rtlCol="0">
            <a:spAutoFit/>
          </a:bodyPr>
          <a:lstStyle/>
          <a:p>
            <a:pPr marL="250825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El</a:t>
            </a:r>
            <a:r>
              <a:rPr sz="4400" spc="10" dirty="0"/>
              <a:t> </a:t>
            </a:r>
            <a:r>
              <a:rPr sz="4400" dirty="0"/>
              <a:t>Monte</a:t>
            </a:r>
            <a:r>
              <a:rPr sz="4400" spc="10" dirty="0"/>
              <a:t> </a:t>
            </a:r>
            <a:r>
              <a:rPr sz="4400" dirty="0"/>
              <a:t>Modernization</a:t>
            </a:r>
            <a:r>
              <a:rPr sz="4400" spc="5" dirty="0"/>
              <a:t> </a:t>
            </a:r>
            <a:r>
              <a:rPr sz="4400" spc="-10" dirty="0"/>
              <a:t>Projects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505696" y="1461720"/>
            <a:ext cx="3749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New</a:t>
            </a:r>
            <a:r>
              <a:rPr sz="1800" spc="-55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Welcome</a:t>
            </a:r>
            <a:r>
              <a:rPr sz="1800" spc="-5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Center</a:t>
            </a:r>
            <a:r>
              <a:rPr sz="1800" spc="-5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with</a:t>
            </a:r>
            <a:r>
              <a:rPr sz="1800" spc="-50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Parent</a:t>
            </a:r>
            <a:r>
              <a:rPr sz="1800" spc="-50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Center</a:t>
            </a:r>
            <a:endParaRPr sz="180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425" y="1924969"/>
            <a:ext cx="4123799" cy="23352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69163" y="4386481"/>
            <a:ext cx="4614086" cy="216475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650" y="4376870"/>
            <a:ext cx="4123799" cy="21839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69175" y="1924975"/>
            <a:ext cx="4468350" cy="233524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7031" rIns="0" bIns="0" rtlCol="0">
            <a:spAutoFit/>
          </a:bodyPr>
          <a:lstStyle/>
          <a:p>
            <a:pPr marL="862965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El</a:t>
            </a:r>
            <a:r>
              <a:rPr sz="4400" spc="10" dirty="0"/>
              <a:t> </a:t>
            </a:r>
            <a:r>
              <a:rPr sz="4400" dirty="0"/>
              <a:t>Monte</a:t>
            </a:r>
            <a:r>
              <a:rPr sz="4400" spc="10" dirty="0"/>
              <a:t> </a:t>
            </a:r>
            <a:r>
              <a:rPr sz="4400" dirty="0"/>
              <a:t>Modernization</a:t>
            </a:r>
            <a:r>
              <a:rPr sz="4400" spc="5" dirty="0"/>
              <a:t> </a:t>
            </a:r>
            <a:r>
              <a:rPr sz="4400" spc="-10" dirty="0"/>
              <a:t>Projects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44983" y="1586345"/>
            <a:ext cx="3273425" cy="1628139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19"/>
              </a:spcBef>
            </a:pPr>
            <a:r>
              <a:rPr sz="1800" dirty="0">
                <a:latin typeface="Tw Cen MT"/>
                <a:cs typeface="Tw Cen MT"/>
              </a:rPr>
              <a:t>Campus</a:t>
            </a:r>
            <a:r>
              <a:rPr sz="1800" spc="-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wide</a:t>
            </a:r>
            <a:r>
              <a:rPr sz="1800" spc="-5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modernization</a:t>
            </a:r>
            <a:endParaRPr sz="1800">
              <a:latin typeface="Tw Cen MT"/>
              <a:cs typeface="Tw Cen MT"/>
            </a:endParaRPr>
          </a:p>
          <a:p>
            <a:pPr marL="323850" indent="-311150">
              <a:lnSpc>
                <a:spcPct val="100000"/>
              </a:lnSpc>
              <a:spcBef>
                <a:spcPts val="715"/>
              </a:spcBef>
              <a:buClr>
                <a:srgbClr val="FDB80A"/>
              </a:buClr>
              <a:buSzPct val="75000"/>
              <a:buFont typeface="Cambria"/>
              <a:buChar char="◻"/>
              <a:tabLst>
                <a:tab pos="323850" algn="l"/>
              </a:tabLst>
            </a:pPr>
            <a:r>
              <a:rPr sz="1400" dirty="0">
                <a:latin typeface="Tw Cen MT"/>
                <a:cs typeface="Tw Cen MT"/>
              </a:rPr>
              <a:t>New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spc="-20" dirty="0">
                <a:latin typeface="Tw Cen MT"/>
                <a:cs typeface="Tw Cen MT"/>
              </a:rPr>
              <a:t>Welcome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center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with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parent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center</a:t>
            </a:r>
            <a:endParaRPr sz="1400">
              <a:latin typeface="Tw Cen MT"/>
              <a:cs typeface="Tw Cen MT"/>
            </a:endParaRPr>
          </a:p>
          <a:p>
            <a:pPr marL="323850" indent="-311150">
              <a:lnSpc>
                <a:spcPct val="100000"/>
              </a:lnSpc>
              <a:spcBef>
                <a:spcPts val="700"/>
              </a:spcBef>
              <a:buClr>
                <a:srgbClr val="FDB80A"/>
              </a:buClr>
              <a:buSzPct val="75000"/>
              <a:buFont typeface="Cambria"/>
              <a:buChar char="◻"/>
              <a:tabLst>
                <a:tab pos="323850" algn="l"/>
              </a:tabLst>
            </a:pPr>
            <a:r>
              <a:rPr sz="1400" dirty="0">
                <a:latin typeface="Tw Cen MT"/>
                <a:cs typeface="Tw Cen MT"/>
              </a:rPr>
              <a:t>Modernization</a:t>
            </a:r>
            <a:r>
              <a:rPr sz="1400" spc="-5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of</a:t>
            </a:r>
            <a:r>
              <a:rPr sz="1400" spc="-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Buildings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B,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C,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E,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spc="-60" dirty="0">
                <a:latin typeface="Tw Cen MT"/>
                <a:cs typeface="Tw Cen MT"/>
              </a:rPr>
              <a:t>F,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G,</a:t>
            </a:r>
            <a:r>
              <a:rPr sz="1400" spc="-45" dirty="0">
                <a:latin typeface="Tw Cen MT"/>
                <a:cs typeface="Tw Cen MT"/>
              </a:rPr>
              <a:t> </a:t>
            </a:r>
            <a:r>
              <a:rPr sz="1400" spc="-50" dirty="0">
                <a:latin typeface="Tw Cen MT"/>
                <a:cs typeface="Tw Cen MT"/>
              </a:rPr>
              <a:t>H</a:t>
            </a:r>
            <a:endParaRPr sz="1400">
              <a:latin typeface="Tw Cen MT"/>
              <a:cs typeface="Tw Cen MT"/>
            </a:endParaRPr>
          </a:p>
          <a:p>
            <a:pPr marL="323850" indent="-311150">
              <a:lnSpc>
                <a:spcPct val="100000"/>
              </a:lnSpc>
              <a:spcBef>
                <a:spcPts val="700"/>
              </a:spcBef>
              <a:buClr>
                <a:srgbClr val="FDB80A"/>
              </a:buClr>
              <a:buSzPct val="75000"/>
              <a:buFont typeface="Cambria"/>
              <a:buChar char="◻"/>
              <a:tabLst>
                <a:tab pos="323850" algn="l"/>
              </a:tabLst>
            </a:pPr>
            <a:r>
              <a:rPr sz="1400" dirty="0">
                <a:latin typeface="Tw Cen MT"/>
                <a:cs typeface="Tw Cen MT"/>
              </a:rPr>
              <a:t>Modernization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of</a:t>
            </a:r>
            <a:r>
              <a:rPr sz="1400" spc="10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Theatre</a:t>
            </a:r>
            <a:endParaRPr sz="1400">
              <a:latin typeface="Tw Cen MT"/>
              <a:cs typeface="Tw Cen MT"/>
            </a:endParaRPr>
          </a:p>
          <a:p>
            <a:pPr marL="323850" indent="-311150">
              <a:lnSpc>
                <a:spcPct val="100000"/>
              </a:lnSpc>
              <a:spcBef>
                <a:spcPts val="700"/>
              </a:spcBef>
              <a:buClr>
                <a:srgbClr val="FDB80A"/>
              </a:buClr>
              <a:buSzPct val="75000"/>
              <a:buFont typeface="Cambria"/>
              <a:buChar char="◻"/>
              <a:tabLst>
                <a:tab pos="323850" algn="l"/>
              </a:tabLst>
            </a:pPr>
            <a:r>
              <a:rPr sz="1400" dirty="0">
                <a:latin typeface="Tw Cen MT"/>
                <a:cs typeface="Tw Cen MT"/>
              </a:rPr>
              <a:t>Modernization</a:t>
            </a:r>
            <a:r>
              <a:rPr sz="1400" spc="-3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of</a:t>
            </a:r>
            <a:r>
              <a:rPr sz="1400" spc="5" dirty="0">
                <a:latin typeface="Tw Cen MT"/>
                <a:cs typeface="Tw Cen MT"/>
              </a:rPr>
              <a:t> </a:t>
            </a:r>
            <a:r>
              <a:rPr sz="1400" dirty="0">
                <a:latin typeface="Tw Cen MT"/>
                <a:cs typeface="Tw Cen MT"/>
              </a:rPr>
              <a:t>CTE</a:t>
            </a:r>
            <a:r>
              <a:rPr sz="1400" spc="-30" dirty="0">
                <a:latin typeface="Tw Cen MT"/>
                <a:cs typeface="Tw Cen MT"/>
              </a:rPr>
              <a:t> </a:t>
            </a:r>
            <a:r>
              <a:rPr sz="1400" spc="-10" dirty="0">
                <a:latin typeface="Tw Cen MT"/>
                <a:cs typeface="Tw Cen MT"/>
              </a:rPr>
              <a:t>Classrooms</a:t>
            </a:r>
            <a:endParaRPr sz="1400">
              <a:latin typeface="Tw Cen MT"/>
              <a:cs typeface="Tw Cen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2374" y="1953174"/>
            <a:ext cx="8964930" cy="4822825"/>
            <a:chOff x="112374" y="1953174"/>
            <a:chExt cx="8964930" cy="48228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5779" y="4889066"/>
              <a:ext cx="2074405" cy="18331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8050" y="1953174"/>
              <a:ext cx="3568723" cy="17176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69726" y="4103575"/>
              <a:ext cx="3262124" cy="19973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374" y="4835326"/>
              <a:ext cx="3670149" cy="19405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68021" y="3457075"/>
              <a:ext cx="2540028" cy="15484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344" y="3457076"/>
              <a:ext cx="2713799" cy="15484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4551" y="1670451"/>
            <a:ext cx="8565515" cy="2363470"/>
            <a:chOff x="334551" y="1670451"/>
            <a:chExt cx="8565515" cy="2363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551" y="1671002"/>
              <a:ext cx="4279118" cy="23628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6700" y="1670451"/>
              <a:ext cx="4242777" cy="23634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2054" rIns="0" bIns="0" rtlCol="0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Rosemead</a:t>
            </a:r>
            <a:r>
              <a:rPr spc="-50" dirty="0"/>
              <a:t> </a:t>
            </a:r>
            <a:r>
              <a:rPr dirty="0"/>
              <a:t>High</a:t>
            </a:r>
            <a:r>
              <a:rPr spc="-45" dirty="0"/>
              <a:t> </a:t>
            </a:r>
            <a:r>
              <a:rPr dirty="0"/>
              <a:t>School</a:t>
            </a:r>
            <a:r>
              <a:rPr spc="-45" dirty="0"/>
              <a:t> </a:t>
            </a:r>
            <a:r>
              <a:rPr spc="-10" dirty="0"/>
              <a:t>Modernization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65466" y="4277767"/>
            <a:ext cx="4434011" cy="24278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0725" y="4266750"/>
            <a:ext cx="4145205" cy="24278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2054" rIns="0" bIns="0" rtlCol="0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Rosemead</a:t>
            </a:r>
            <a:r>
              <a:rPr spc="-50" dirty="0"/>
              <a:t> </a:t>
            </a:r>
            <a:r>
              <a:rPr dirty="0"/>
              <a:t>High</a:t>
            </a:r>
            <a:r>
              <a:rPr spc="-45" dirty="0"/>
              <a:t> </a:t>
            </a:r>
            <a:r>
              <a:rPr dirty="0"/>
              <a:t>School</a:t>
            </a:r>
            <a:r>
              <a:rPr spc="-45" dirty="0"/>
              <a:t> </a:t>
            </a:r>
            <a:r>
              <a:rPr spc="-10" dirty="0"/>
              <a:t>Modernization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25" y="4277767"/>
            <a:ext cx="3962940" cy="2427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9515" y="4277767"/>
            <a:ext cx="4472094" cy="24278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24" y="1614725"/>
            <a:ext cx="8889174" cy="25390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dirty="0"/>
              <a:t>Solar</a:t>
            </a:r>
            <a:r>
              <a:rPr sz="3950" spc="-5" dirty="0"/>
              <a:t> </a:t>
            </a:r>
            <a:r>
              <a:rPr sz="3950" spc="-10" dirty="0"/>
              <a:t>Project</a:t>
            </a:r>
            <a:endParaRPr sz="3950"/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3200" dirty="0"/>
              <a:t>District</a:t>
            </a:r>
            <a:r>
              <a:rPr sz="3200" spc="35" dirty="0"/>
              <a:t> </a:t>
            </a:r>
            <a:r>
              <a:rPr sz="3200" dirty="0"/>
              <a:t>Office,</a:t>
            </a:r>
            <a:r>
              <a:rPr sz="3200" spc="40" dirty="0"/>
              <a:t> </a:t>
            </a:r>
            <a:r>
              <a:rPr sz="3200" dirty="0"/>
              <a:t>El</a:t>
            </a:r>
            <a:r>
              <a:rPr sz="3200" spc="40" dirty="0"/>
              <a:t> </a:t>
            </a:r>
            <a:r>
              <a:rPr sz="3200" dirty="0"/>
              <a:t>Monte</a:t>
            </a:r>
            <a:r>
              <a:rPr sz="3200" spc="40" dirty="0"/>
              <a:t> </a:t>
            </a:r>
            <a:r>
              <a:rPr sz="3200" dirty="0"/>
              <a:t>HS</a:t>
            </a:r>
            <a:r>
              <a:rPr sz="3200" spc="40" dirty="0"/>
              <a:t> </a:t>
            </a:r>
            <a:r>
              <a:rPr sz="3200" dirty="0"/>
              <a:t>&amp;</a:t>
            </a:r>
            <a:r>
              <a:rPr sz="3200" spc="40" dirty="0"/>
              <a:t> </a:t>
            </a:r>
            <a:r>
              <a:rPr sz="3200" dirty="0"/>
              <a:t>Ledesma</a:t>
            </a:r>
            <a:r>
              <a:rPr sz="3200" spc="40" dirty="0"/>
              <a:t> </a:t>
            </a:r>
            <a:r>
              <a:rPr sz="3200" spc="-25" dirty="0"/>
              <a:t>HS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848" y="3137935"/>
            <a:ext cx="5135124" cy="36575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125" y="4820373"/>
            <a:ext cx="3405188" cy="18947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572125" y="1628775"/>
            <a:ext cx="3405504" cy="3046730"/>
            <a:chOff x="5572125" y="1628775"/>
            <a:chExt cx="3405504" cy="304673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2125" y="1687758"/>
              <a:ext cx="3405188" cy="29871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2788" y="1628775"/>
              <a:ext cx="1914524" cy="155257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80873" y="1781793"/>
            <a:ext cx="4671695" cy="93091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890"/>
              </a:spcBef>
            </a:pPr>
            <a:r>
              <a:rPr sz="3300" dirty="0">
                <a:solidFill>
                  <a:srgbClr val="4F271B"/>
                </a:solidFill>
                <a:latin typeface="Tw Cen MT"/>
                <a:cs typeface="Tw Cen MT"/>
              </a:rPr>
              <a:t>Project</a:t>
            </a:r>
            <a:r>
              <a:rPr sz="3300" spc="-170" dirty="0">
                <a:solidFill>
                  <a:srgbClr val="4F271B"/>
                </a:solidFill>
                <a:latin typeface="Tw Cen MT"/>
                <a:cs typeface="Tw Cen MT"/>
              </a:rPr>
              <a:t> </a:t>
            </a:r>
            <a:r>
              <a:rPr sz="3300" dirty="0">
                <a:solidFill>
                  <a:srgbClr val="4F271B"/>
                </a:solidFill>
                <a:latin typeface="Tw Cen MT"/>
                <a:cs typeface="Tw Cen MT"/>
              </a:rPr>
              <a:t>recently</a:t>
            </a:r>
            <a:r>
              <a:rPr sz="3300" spc="-165" dirty="0">
                <a:solidFill>
                  <a:srgbClr val="4F271B"/>
                </a:solidFill>
                <a:latin typeface="Tw Cen MT"/>
                <a:cs typeface="Tw Cen MT"/>
              </a:rPr>
              <a:t> </a:t>
            </a:r>
            <a:r>
              <a:rPr sz="3300" spc="-10" dirty="0">
                <a:solidFill>
                  <a:srgbClr val="4F271B"/>
                </a:solidFill>
                <a:latin typeface="Tw Cen MT"/>
                <a:cs typeface="Tw Cen MT"/>
              </a:rPr>
              <a:t>awarded</a:t>
            </a:r>
            <a:r>
              <a:rPr sz="3300" spc="-170" dirty="0">
                <a:solidFill>
                  <a:srgbClr val="4F271B"/>
                </a:solidFill>
                <a:latin typeface="Tw Cen MT"/>
                <a:cs typeface="Tw Cen MT"/>
              </a:rPr>
              <a:t> </a:t>
            </a:r>
            <a:r>
              <a:rPr sz="3300" spc="-25" dirty="0">
                <a:solidFill>
                  <a:srgbClr val="4F271B"/>
                </a:solidFill>
                <a:latin typeface="Tw Cen MT"/>
                <a:cs typeface="Tw Cen MT"/>
              </a:rPr>
              <a:t>to </a:t>
            </a:r>
            <a:r>
              <a:rPr sz="3300" dirty="0">
                <a:solidFill>
                  <a:srgbClr val="4F271B"/>
                </a:solidFill>
                <a:latin typeface="Tw Cen MT"/>
                <a:cs typeface="Tw Cen MT"/>
              </a:rPr>
              <a:t>Engie</a:t>
            </a:r>
            <a:r>
              <a:rPr sz="3300" spc="-95" dirty="0">
                <a:solidFill>
                  <a:srgbClr val="4F271B"/>
                </a:solidFill>
                <a:latin typeface="Tw Cen MT"/>
                <a:cs typeface="Tw Cen MT"/>
              </a:rPr>
              <a:t> </a:t>
            </a:r>
            <a:r>
              <a:rPr sz="3300" dirty="0">
                <a:solidFill>
                  <a:srgbClr val="4F271B"/>
                </a:solidFill>
                <a:latin typeface="Tw Cen MT"/>
                <a:cs typeface="Tw Cen MT"/>
              </a:rPr>
              <a:t>for</a:t>
            </a:r>
            <a:r>
              <a:rPr sz="3300" spc="-95" dirty="0">
                <a:solidFill>
                  <a:srgbClr val="4F271B"/>
                </a:solidFill>
                <a:latin typeface="Tw Cen MT"/>
                <a:cs typeface="Tw Cen MT"/>
              </a:rPr>
              <a:t> </a:t>
            </a:r>
            <a:r>
              <a:rPr sz="3300" spc="-10" dirty="0">
                <a:solidFill>
                  <a:srgbClr val="4F271B"/>
                </a:solidFill>
                <a:latin typeface="Tw Cen MT"/>
                <a:cs typeface="Tw Cen MT"/>
              </a:rPr>
              <a:t>$8,610,706.00</a:t>
            </a:r>
            <a:endParaRPr sz="33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625" y="87579"/>
            <a:ext cx="6431280" cy="1232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3950" dirty="0"/>
              <a:t>Measure</a:t>
            </a:r>
            <a:r>
              <a:rPr sz="3950" spc="-20" dirty="0"/>
              <a:t> </a:t>
            </a:r>
            <a:r>
              <a:rPr sz="3950" dirty="0"/>
              <a:t>HS</a:t>
            </a:r>
            <a:r>
              <a:rPr sz="3950" spc="-10" dirty="0"/>
              <a:t> </a:t>
            </a:r>
            <a:r>
              <a:rPr sz="3950" dirty="0"/>
              <a:t>Bond-</a:t>
            </a:r>
            <a:r>
              <a:rPr sz="3950" spc="-10" dirty="0"/>
              <a:t> </a:t>
            </a:r>
            <a:r>
              <a:rPr sz="3950" dirty="0"/>
              <a:t>$190</a:t>
            </a:r>
            <a:r>
              <a:rPr sz="3950" spc="-5" dirty="0"/>
              <a:t> </a:t>
            </a:r>
            <a:r>
              <a:rPr sz="3950" spc="-10" dirty="0"/>
              <a:t>Million </a:t>
            </a:r>
            <a:r>
              <a:rPr sz="3950" dirty="0"/>
              <a:t>2018</a:t>
            </a:r>
            <a:r>
              <a:rPr sz="3950" spc="-20" dirty="0"/>
              <a:t> </a:t>
            </a:r>
            <a:r>
              <a:rPr sz="3950" spc="-10" dirty="0"/>
              <a:t>Election</a:t>
            </a:r>
            <a:endParaRPr sz="39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24600" y="1704944"/>
          <a:ext cx="8470900" cy="4390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Bond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Series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636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Issue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Principal</a:t>
                      </a:r>
                      <a:r>
                        <a:rPr sz="140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Amount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6/04/2019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56,065,000.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B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8/18/2021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53,484,500.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6/04/2024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19,730,000.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4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Issue</a:t>
                      </a:r>
                      <a:r>
                        <a:rPr sz="140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Amount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$129,279,500.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Cost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Bond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Issuance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  <a:tabLst>
                          <a:tab pos="430530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(928,514).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Revenue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  <a:tabLst>
                          <a:tab pos="381000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1,023,730.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Interest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June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30,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2024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  <a:tabLst>
                          <a:tab pos="381000" algn="l"/>
                        </a:tabLst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4,087,875.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4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Revenue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$133,462,591.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Audit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Adjustment/Fair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Value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spc="3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(2,891,524).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85725" marR="345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Expended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June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30,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2024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b="1" spc="3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(66,637,368).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Balance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400" b="1" spc="3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63,933,699.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234439"/>
            <a:ext cx="513715" cy="320040"/>
          </a:xfrm>
          <a:custGeom>
            <a:avLst/>
            <a:gdLst/>
            <a:ahLst/>
            <a:cxnLst/>
            <a:rect l="l" t="t" r="r" b="b"/>
            <a:pathLst>
              <a:path w="513715" h="320040">
                <a:moveTo>
                  <a:pt x="0" y="320039"/>
                </a:moveTo>
                <a:lnTo>
                  <a:pt x="513534" y="320039"/>
                </a:lnTo>
                <a:lnTo>
                  <a:pt x="513534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42609" y="1234439"/>
            <a:ext cx="201930" cy="320040"/>
          </a:xfrm>
          <a:custGeom>
            <a:avLst/>
            <a:gdLst/>
            <a:ahLst/>
            <a:cxnLst/>
            <a:rect l="l" t="t" r="r" b="b"/>
            <a:pathLst>
              <a:path w="201929" h="320040">
                <a:moveTo>
                  <a:pt x="0" y="320039"/>
                </a:moveTo>
                <a:lnTo>
                  <a:pt x="201389" y="320039"/>
                </a:lnTo>
                <a:lnTo>
                  <a:pt x="201389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80160"/>
            <a:ext cx="513715" cy="228600"/>
          </a:xfrm>
          <a:custGeom>
            <a:avLst/>
            <a:gdLst/>
            <a:ahLst/>
            <a:cxnLst/>
            <a:rect l="l" t="t" r="r" b="b"/>
            <a:pathLst>
              <a:path w="513715" h="228600">
                <a:moveTo>
                  <a:pt x="0" y="228599"/>
                </a:moveTo>
                <a:lnTo>
                  <a:pt x="513534" y="228599"/>
                </a:lnTo>
                <a:lnTo>
                  <a:pt x="513534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FDB8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2625" y="353567"/>
            <a:ext cx="656970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Project</a:t>
            </a:r>
            <a:r>
              <a:rPr sz="4400" spc="-60" dirty="0"/>
              <a:t> </a:t>
            </a:r>
            <a:r>
              <a:rPr sz="4400" dirty="0"/>
              <a:t>List</a:t>
            </a:r>
            <a:r>
              <a:rPr sz="4400" spc="-55" dirty="0"/>
              <a:t> </a:t>
            </a:r>
            <a:r>
              <a:rPr sz="4400" dirty="0"/>
              <a:t>&amp;</a:t>
            </a:r>
            <a:r>
              <a:rPr sz="4400" spc="-55" dirty="0"/>
              <a:t> </a:t>
            </a:r>
            <a:r>
              <a:rPr sz="4400" dirty="0"/>
              <a:t>Funding</a:t>
            </a:r>
            <a:r>
              <a:rPr sz="4400" spc="-55" dirty="0"/>
              <a:t> </a:t>
            </a:r>
            <a:r>
              <a:rPr sz="4400" spc="-10" dirty="0"/>
              <a:t>Sources</a:t>
            </a:r>
            <a:endParaRPr sz="440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07184" y="1060450"/>
          <a:ext cx="8630280" cy="40163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5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59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55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04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12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2725">
                <a:tc rowSpan="2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Project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5725" marR="1092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Estimated Budget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Bond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5725" marR="2844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State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ESSER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5725" marR="18986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Other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37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2971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Arroyo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Track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Field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$15,000,000.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$14,750,000.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$250,000.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row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339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Arroyo Modernization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$37,500,000.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$27,255,237.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$7,404,172.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R="654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$1,840,591.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39370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Monte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Track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Field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R="812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$8,000,000.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$8,000,000.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339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Monte Modernization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$40,000,000.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$27,134,704.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$10,360,844.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R="654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$1,504,452.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3067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Mountain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View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Track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Field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$17,000,000.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$16,750,000.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$250,000.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3067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Mountain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View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Modernization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$30,000,000.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$28,023,578.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$976,422.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R="654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339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Rosemead Modernization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$45,000,000.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$30,173,161.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$13,000,000.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R="654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$826,839.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2686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South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Monte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Track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Field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$15,000,000.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$15,000,000.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2686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South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Monte Modernization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$42,000,000.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$25,744,475.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$9,086,028.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R="654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$6,169,497.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408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234439"/>
            <a:ext cx="9144000" cy="320040"/>
            <a:chOff x="0" y="1234439"/>
            <a:chExt cx="9144000" cy="320040"/>
          </a:xfrm>
        </p:grpSpPr>
        <p:sp>
          <p:nvSpPr>
            <p:cNvPr id="4" name="object 4"/>
            <p:cNvSpPr/>
            <p:nvPr/>
          </p:nvSpPr>
          <p:spPr>
            <a:xfrm>
              <a:off x="0" y="1234439"/>
              <a:ext cx="9144000" cy="320040"/>
            </a:xfrm>
            <a:custGeom>
              <a:avLst/>
              <a:gdLst/>
              <a:ahLst/>
              <a:cxnLst/>
              <a:rect l="l" t="t" r="r" b="b"/>
              <a:pathLst>
                <a:path w="9144000" h="320040">
                  <a:moveTo>
                    <a:pt x="9143999" y="320039"/>
                  </a:moveTo>
                  <a:lnTo>
                    <a:pt x="0" y="32003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320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280159"/>
              <a:ext cx="454659" cy="228600"/>
            </a:xfrm>
            <a:custGeom>
              <a:avLst/>
              <a:gdLst/>
              <a:ahLst/>
              <a:cxnLst/>
              <a:rect l="l" t="t" r="r" b="b"/>
              <a:pathLst>
                <a:path w="454659" h="228600">
                  <a:moveTo>
                    <a:pt x="0" y="228599"/>
                  </a:moveTo>
                  <a:lnTo>
                    <a:pt x="454477" y="228599"/>
                  </a:lnTo>
                  <a:lnTo>
                    <a:pt x="454477" y="0"/>
                  </a:lnTo>
                  <a:lnTo>
                    <a:pt x="0" y="0"/>
                  </a:lnTo>
                  <a:lnTo>
                    <a:pt x="0" y="228599"/>
                  </a:lnTo>
                  <a:close/>
                </a:path>
              </a:pathLst>
            </a:custGeom>
            <a:solidFill>
              <a:srgbClr val="FDB8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025777" y="1280159"/>
              <a:ext cx="118745" cy="228600"/>
            </a:xfrm>
            <a:custGeom>
              <a:avLst/>
              <a:gdLst/>
              <a:ahLst/>
              <a:cxnLst/>
              <a:rect l="l" t="t" r="r" b="b"/>
              <a:pathLst>
                <a:path w="118745" h="228600">
                  <a:moveTo>
                    <a:pt x="0" y="228599"/>
                  </a:moveTo>
                  <a:lnTo>
                    <a:pt x="118221" y="228599"/>
                  </a:lnTo>
                  <a:lnTo>
                    <a:pt x="118221" y="0"/>
                  </a:lnTo>
                  <a:lnTo>
                    <a:pt x="0" y="0"/>
                  </a:lnTo>
                  <a:lnTo>
                    <a:pt x="0" y="228599"/>
                  </a:lnTo>
                  <a:close/>
                </a:path>
              </a:pathLst>
            </a:custGeom>
            <a:solidFill>
              <a:srgbClr val="3791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2625" y="353567"/>
            <a:ext cx="656970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Project</a:t>
            </a:r>
            <a:r>
              <a:rPr sz="4400" spc="-60" dirty="0"/>
              <a:t> </a:t>
            </a:r>
            <a:r>
              <a:rPr sz="4400" dirty="0"/>
              <a:t>List</a:t>
            </a:r>
            <a:r>
              <a:rPr sz="4400" spc="-55" dirty="0"/>
              <a:t> </a:t>
            </a:r>
            <a:r>
              <a:rPr sz="4400" dirty="0"/>
              <a:t>&amp;</a:t>
            </a:r>
            <a:r>
              <a:rPr sz="4400" spc="-55" dirty="0"/>
              <a:t> </a:t>
            </a:r>
            <a:r>
              <a:rPr sz="4400" dirty="0"/>
              <a:t>Funding</a:t>
            </a:r>
            <a:r>
              <a:rPr sz="4400" spc="-55" dirty="0"/>
              <a:t> </a:t>
            </a:r>
            <a:r>
              <a:rPr sz="4400" spc="-10" dirty="0"/>
              <a:t>Sources</a:t>
            </a:r>
            <a:endParaRPr sz="44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655"/>
              </p:ext>
            </p:extLst>
          </p:nvPr>
        </p:nvGraphicFramePr>
        <p:xfrm>
          <a:off x="448127" y="1268468"/>
          <a:ext cx="8571228" cy="2273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4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9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6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0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9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656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Project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619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Estimated Budget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Bond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2895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State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R="13652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ESSER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Other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 marR="25463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Adult/Transition Center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$23,000,000.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$18,587,207.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$2,000,000.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(Estimate)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$412,793.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$2,000,000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(Adult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Ed.)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25" dirty="0">
                          <a:latin typeface="Arial"/>
                          <a:cs typeface="Arial"/>
                        </a:rPr>
                        <a:t>PDC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Modernization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$2,780,202.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$2,780,202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85725">
                        <a:lnSpc>
                          <a:spcPts val="115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Battery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Storage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5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$6,033,670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5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$1,131,442.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CDBE1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5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$3,804,500.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85725">
                        <a:lnSpc>
                          <a:spcPts val="11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District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Wide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035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CARB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Grant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5725">
                        <a:lnSpc>
                          <a:spcPts val="1030"/>
                        </a:lnSpc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$1,097,728.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03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SCE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SGIP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TOTAL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281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313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872.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549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804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827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466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$500,000.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000.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754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17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,7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80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000" spc="-10" dirty="0">
                          <a:latin typeface="Arial"/>
                          <a:cs typeface="Arial"/>
                        </a:rPr>
                        <a:t>202.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$6,902,228.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44525" y="6650735"/>
            <a:ext cx="11912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Fund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35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=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State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Matching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78968" y="6650735"/>
            <a:ext cx="12363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Fund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25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=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Developer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Fund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58738" y="6650735"/>
            <a:ext cx="15189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Fund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14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=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Deferred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Maintenance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20659" y="6650735"/>
            <a:ext cx="175513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C=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Supplemental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-10" dirty="0">
                <a:latin typeface="Arial"/>
                <a:cs typeface="Arial"/>
              </a:rPr>
              <a:t> Concentration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8686" rIns="0" bIns="0" rtlCol="0">
            <a:spAutoFit/>
          </a:bodyPr>
          <a:lstStyle/>
          <a:p>
            <a:pPr marL="656590">
              <a:lnSpc>
                <a:spcPct val="100000"/>
              </a:lnSpc>
              <a:spcBef>
                <a:spcPts val="110"/>
              </a:spcBef>
            </a:pPr>
            <a:r>
              <a:rPr sz="3550" dirty="0"/>
              <a:t>South El</a:t>
            </a:r>
            <a:r>
              <a:rPr sz="3550" spc="10" dirty="0"/>
              <a:t> </a:t>
            </a:r>
            <a:r>
              <a:rPr sz="3550" dirty="0"/>
              <a:t>Monte</a:t>
            </a:r>
            <a:r>
              <a:rPr sz="3550" spc="15" dirty="0"/>
              <a:t> </a:t>
            </a:r>
            <a:r>
              <a:rPr sz="3550" dirty="0"/>
              <a:t>High</a:t>
            </a:r>
            <a:r>
              <a:rPr sz="3550" spc="10" dirty="0"/>
              <a:t> </a:t>
            </a:r>
            <a:r>
              <a:rPr sz="3550" dirty="0"/>
              <a:t>School</a:t>
            </a:r>
            <a:r>
              <a:rPr sz="3550" spc="10" dirty="0"/>
              <a:t> </a:t>
            </a:r>
            <a:r>
              <a:rPr sz="3550" spc="-10" dirty="0"/>
              <a:t>Modernization</a:t>
            </a:r>
            <a:endParaRPr sz="3550"/>
          </a:p>
        </p:txBody>
      </p:sp>
      <p:sp>
        <p:nvSpPr>
          <p:cNvPr id="3" name="object 3"/>
          <p:cNvSpPr txBox="1"/>
          <p:nvPr/>
        </p:nvSpPr>
        <p:spPr>
          <a:xfrm>
            <a:off x="661491" y="1836831"/>
            <a:ext cx="33147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20" dirty="0">
                <a:latin typeface="Tw Cen MT"/>
                <a:cs typeface="Tw Cen MT"/>
              </a:rPr>
              <a:t>2020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7934" y="1736932"/>
            <a:ext cx="4226560" cy="15246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35915" indent="-323215">
              <a:lnSpc>
                <a:spcPct val="100000"/>
              </a:lnSpc>
              <a:spcBef>
                <a:spcPts val="90"/>
              </a:spcBef>
              <a:buClr>
                <a:srgbClr val="FDB80A"/>
              </a:buClr>
              <a:buFont typeface="Cambria"/>
              <a:buChar char="◻"/>
              <a:tabLst>
                <a:tab pos="335915" algn="l"/>
              </a:tabLst>
            </a:pPr>
            <a:r>
              <a:rPr sz="1100" dirty="0">
                <a:latin typeface="Tw Cen MT"/>
                <a:cs typeface="Tw Cen MT"/>
              </a:rPr>
              <a:t>Board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spc="-20" dirty="0">
                <a:latin typeface="Tw Cen MT"/>
                <a:cs typeface="Tw Cen MT"/>
              </a:rPr>
              <a:t>approved </a:t>
            </a:r>
            <a:r>
              <a:rPr sz="1100" dirty="0">
                <a:latin typeface="Tw Cen MT"/>
                <a:cs typeface="Tw Cen MT"/>
              </a:rPr>
              <a:t>DLR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Group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to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work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on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Modernization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Project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on</a:t>
            </a:r>
            <a:r>
              <a:rPr sz="1100" spc="-20" dirty="0">
                <a:latin typeface="Tw Cen MT"/>
                <a:cs typeface="Tw Cen MT"/>
              </a:rPr>
              <a:t> June</a:t>
            </a:r>
            <a:endParaRPr sz="11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290"/>
              </a:spcBef>
              <a:buClr>
                <a:srgbClr val="FDB80A"/>
              </a:buClr>
              <a:buFont typeface="Cambria"/>
              <a:buChar char="◻"/>
            </a:pPr>
            <a:endParaRPr sz="1100">
              <a:latin typeface="Tw Cen MT"/>
              <a:cs typeface="Tw Cen MT"/>
            </a:endParaRPr>
          </a:p>
          <a:p>
            <a:pPr marL="335915" marR="372745" indent="-323850">
              <a:lnSpc>
                <a:spcPct val="59600"/>
              </a:lnSpc>
              <a:buClr>
                <a:srgbClr val="FDB80A"/>
              </a:buClr>
              <a:buFont typeface="Cambria"/>
              <a:buChar char="◻"/>
              <a:tabLst>
                <a:tab pos="335915" algn="l"/>
              </a:tabLst>
            </a:pPr>
            <a:r>
              <a:rPr sz="1100" dirty="0">
                <a:latin typeface="Tw Cen MT"/>
                <a:cs typeface="Tw Cen MT"/>
              </a:rPr>
              <a:t>DLR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has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had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many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meeting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with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spc="-20" dirty="0">
                <a:latin typeface="Tw Cen MT"/>
                <a:cs typeface="Tw Cen MT"/>
              </a:rPr>
              <a:t>key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stakeholders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to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identify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spc="-25" dirty="0">
                <a:latin typeface="Tw Cen MT"/>
                <a:cs typeface="Tw Cen MT"/>
              </a:rPr>
              <a:t>the </a:t>
            </a:r>
            <a:r>
              <a:rPr sz="1100" dirty="0">
                <a:latin typeface="Tw Cen MT"/>
                <a:cs typeface="Tw Cen MT"/>
              </a:rPr>
              <a:t>priority</a:t>
            </a:r>
            <a:r>
              <a:rPr sz="1100" spc="-4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projects</a:t>
            </a:r>
            <a:endParaRPr sz="1100">
              <a:latin typeface="Tw Cen MT"/>
              <a:cs typeface="Tw Cen MT"/>
            </a:endParaRPr>
          </a:p>
          <a:p>
            <a:pPr marL="335915" indent="-323215">
              <a:lnSpc>
                <a:spcPct val="100000"/>
              </a:lnSpc>
              <a:spcBef>
                <a:spcPts val="165"/>
              </a:spcBef>
              <a:buClr>
                <a:srgbClr val="FDB80A"/>
              </a:buClr>
              <a:buFont typeface="Cambria"/>
              <a:buChar char="◻"/>
              <a:tabLst>
                <a:tab pos="335915" algn="l"/>
              </a:tabLst>
            </a:pPr>
            <a:r>
              <a:rPr sz="1100" dirty="0">
                <a:latin typeface="Tw Cen MT"/>
                <a:cs typeface="Tw Cen MT"/>
              </a:rPr>
              <a:t>Board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spc="-20" dirty="0">
                <a:latin typeface="Tw Cen MT"/>
                <a:cs typeface="Tw Cen MT"/>
              </a:rPr>
              <a:t>approved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Erickson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Hall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for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Construction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Managers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of </a:t>
            </a:r>
            <a:r>
              <a:rPr sz="1100" spc="-10" dirty="0">
                <a:latin typeface="Tw Cen MT"/>
                <a:cs typeface="Tw Cen MT"/>
              </a:rPr>
              <a:t>project</a:t>
            </a:r>
            <a:endParaRPr sz="1100">
              <a:latin typeface="Tw Cen MT"/>
              <a:cs typeface="Tw Cen MT"/>
            </a:endParaRPr>
          </a:p>
          <a:p>
            <a:pPr marL="335915" indent="-323215">
              <a:lnSpc>
                <a:spcPct val="100000"/>
              </a:lnSpc>
              <a:spcBef>
                <a:spcPts val="170"/>
              </a:spcBef>
              <a:buClr>
                <a:srgbClr val="FDB80A"/>
              </a:buClr>
              <a:buFont typeface="Cambria"/>
              <a:buChar char="◻"/>
              <a:tabLst>
                <a:tab pos="335915" algn="l"/>
              </a:tabLst>
            </a:pPr>
            <a:r>
              <a:rPr sz="1100" spc="-10" dirty="0">
                <a:latin typeface="Tw Cen MT"/>
                <a:cs typeface="Tw Cen MT"/>
              </a:rPr>
              <a:t>Project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commenced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in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January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spc="-20" dirty="0">
                <a:latin typeface="Tw Cen MT"/>
                <a:cs typeface="Tw Cen MT"/>
              </a:rPr>
              <a:t>2023</a:t>
            </a:r>
            <a:endParaRPr sz="1100">
              <a:latin typeface="Tw Cen MT"/>
              <a:cs typeface="Tw Cen MT"/>
            </a:endParaRPr>
          </a:p>
          <a:p>
            <a:pPr marL="335915" indent="-323215">
              <a:lnSpc>
                <a:spcPct val="100000"/>
              </a:lnSpc>
              <a:spcBef>
                <a:spcPts val="165"/>
              </a:spcBef>
              <a:buClr>
                <a:srgbClr val="FDB80A"/>
              </a:buClr>
              <a:buFont typeface="Cambria"/>
              <a:buChar char="◻"/>
              <a:tabLst>
                <a:tab pos="335915" algn="l"/>
              </a:tabLst>
            </a:pPr>
            <a:r>
              <a:rPr sz="1100" spc="-10" dirty="0">
                <a:latin typeface="Tw Cen MT"/>
                <a:cs typeface="Tw Cen MT"/>
              </a:rPr>
              <a:t>Project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is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currently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under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construction</a:t>
            </a:r>
            <a:endParaRPr sz="1100">
              <a:latin typeface="Tw Cen MT"/>
              <a:cs typeface="Tw Cen MT"/>
            </a:endParaRPr>
          </a:p>
          <a:p>
            <a:pPr marL="335915" indent="-323215">
              <a:lnSpc>
                <a:spcPct val="100000"/>
              </a:lnSpc>
              <a:spcBef>
                <a:spcPts val="165"/>
              </a:spcBef>
              <a:buClr>
                <a:srgbClr val="FDB80A"/>
              </a:buClr>
              <a:buFont typeface="Cambria"/>
              <a:buChar char="◻"/>
              <a:tabLst>
                <a:tab pos="335915" algn="l"/>
              </a:tabLst>
            </a:pPr>
            <a:r>
              <a:rPr sz="1100" dirty="0">
                <a:latin typeface="Tw Cen MT"/>
                <a:cs typeface="Tw Cen MT"/>
              </a:rPr>
              <a:t>Will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be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completed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in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phases</a:t>
            </a:r>
            <a:endParaRPr sz="1100">
              <a:latin typeface="Tw Cen MT"/>
              <a:cs typeface="Tw Cen MT"/>
            </a:endParaRPr>
          </a:p>
          <a:p>
            <a:pPr marL="335915" indent="-323215">
              <a:lnSpc>
                <a:spcPct val="100000"/>
              </a:lnSpc>
              <a:spcBef>
                <a:spcPts val="170"/>
              </a:spcBef>
              <a:buClr>
                <a:srgbClr val="FDB80A"/>
              </a:buClr>
              <a:buFont typeface="Cambria"/>
              <a:buChar char="◻"/>
              <a:tabLst>
                <a:tab pos="335915" algn="l"/>
              </a:tabLst>
            </a:pPr>
            <a:r>
              <a:rPr sz="1100" spc="-10" dirty="0">
                <a:latin typeface="Tw Cen MT"/>
                <a:cs typeface="Tw Cen MT"/>
              </a:rPr>
              <a:t>Improvements</a:t>
            </a:r>
            <a:r>
              <a:rPr sz="1100" spc="-1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Include“: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2070" y="3258317"/>
            <a:ext cx="3822700" cy="85851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39090" marR="109220" indent="-327025">
              <a:lnSpc>
                <a:spcPct val="59600"/>
              </a:lnSpc>
              <a:spcBef>
                <a:spcPts val="625"/>
              </a:spcBef>
              <a:buClr>
                <a:srgbClr val="3791A7"/>
              </a:buClr>
              <a:buFont typeface="Cambria"/>
              <a:buChar char="◻"/>
              <a:tabLst>
                <a:tab pos="339090" algn="l"/>
              </a:tabLst>
            </a:pPr>
            <a:r>
              <a:rPr sz="1100" spc="-10" dirty="0">
                <a:latin typeface="Tw Cen MT"/>
                <a:cs typeface="Tw Cen MT"/>
              </a:rPr>
              <a:t>Classroom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modernization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including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new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flooring,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wall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finishes, </a:t>
            </a:r>
            <a:r>
              <a:rPr sz="1100" dirty="0">
                <a:latin typeface="Tw Cen MT"/>
                <a:cs typeface="Tw Cen MT"/>
              </a:rPr>
              <a:t>ceiling</a:t>
            </a:r>
            <a:r>
              <a:rPr sz="1100" spc="-4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&amp;</a:t>
            </a:r>
            <a:r>
              <a:rPr sz="1100" spc="-4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lighting</a:t>
            </a:r>
            <a:endParaRPr sz="1100">
              <a:latin typeface="Tw Cen MT"/>
              <a:cs typeface="Tw Cen MT"/>
            </a:endParaRPr>
          </a:p>
          <a:p>
            <a:pPr marL="339090" indent="-326390">
              <a:lnSpc>
                <a:spcPct val="100000"/>
              </a:lnSpc>
              <a:spcBef>
                <a:spcPts val="165"/>
              </a:spcBef>
              <a:buClr>
                <a:srgbClr val="3791A7"/>
              </a:buClr>
              <a:buFont typeface="Cambria"/>
              <a:buChar char="◻"/>
              <a:tabLst>
                <a:tab pos="339090" algn="l"/>
              </a:tabLst>
            </a:pPr>
            <a:r>
              <a:rPr sz="1100" spc="-10" dirty="0">
                <a:latin typeface="Tw Cen MT"/>
                <a:cs typeface="Tw Cen MT"/>
              </a:rPr>
              <a:t>Improvements</a:t>
            </a:r>
            <a:r>
              <a:rPr sz="1100" spc="-1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in</a:t>
            </a:r>
            <a:r>
              <a:rPr sz="1100" spc="-1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Library</a:t>
            </a:r>
            <a:endParaRPr sz="1100">
              <a:latin typeface="Tw Cen MT"/>
              <a:cs typeface="Tw Cen MT"/>
            </a:endParaRPr>
          </a:p>
          <a:p>
            <a:pPr marL="339090" indent="-326390">
              <a:lnSpc>
                <a:spcPct val="100000"/>
              </a:lnSpc>
              <a:spcBef>
                <a:spcPts val="165"/>
              </a:spcBef>
              <a:buClr>
                <a:srgbClr val="3791A7"/>
              </a:buClr>
              <a:buFont typeface="Cambria"/>
              <a:buChar char="◻"/>
              <a:tabLst>
                <a:tab pos="339090" algn="l"/>
              </a:tabLst>
            </a:pPr>
            <a:r>
              <a:rPr sz="1100" dirty="0">
                <a:latin typeface="Tw Cen MT"/>
                <a:cs typeface="Tw Cen MT"/>
              </a:rPr>
              <a:t>New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Career</a:t>
            </a:r>
            <a:r>
              <a:rPr sz="1100" spc="-20" dirty="0">
                <a:latin typeface="Tw Cen MT"/>
                <a:cs typeface="Tw Cen MT"/>
              </a:rPr>
              <a:t> Technology </a:t>
            </a:r>
            <a:r>
              <a:rPr sz="1100" spc="-10" dirty="0">
                <a:latin typeface="Tw Cen MT"/>
                <a:cs typeface="Tw Cen MT"/>
              </a:rPr>
              <a:t>Classroom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improvements</a:t>
            </a:r>
            <a:endParaRPr sz="1100">
              <a:latin typeface="Tw Cen MT"/>
              <a:cs typeface="Tw Cen MT"/>
            </a:endParaRPr>
          </a:p>
          <a:p>
            <a:pPr marL="339090" indent="-326390">
              <a:lnSpc>
                <a:spcPct val="100000"/>
              </a:lnSpc>
              <a:spcBef>
                <a:spcPts val="170"/>
              </a:spcBef>
              <a:buClr>
                <a:srgbClr val="3791A7"/>
              </a:buClr>
              <a:buFont typeface="Cambria"/>
              <a:buChar char="◻"/>
              <a:tabLst>
                <a:tab pos="339090" algn="l"/>
              </a:tabLst>
            </a:pPr>
            <a:r>
              <a:rPr sz="1100" spc="-10" dirty="0">
                <a:latin typeface="Tw Cen MT"/>
                <a:cs typeface="Tw Cen MT"/>
              </a:rPr>
              <a:t>Infrastructure</a:t>
            </a:r>
            <a:r>
              <a:rPr sz="1100" spc="-2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improvements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including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exterior</a:t>
            </a:r>
            <a:r>
              <a:rPr sz="1100" spc="-2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painting, roofing,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691" y="4024507"/>
            <a:ext cx="288417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10" dirty="0">
                <a:latin typeface="Tw Cen MT"/>
                <a:cs typeface="Tw Cen MT"/>
              </a:rPr>
              <a:t>plumbing,</a:t>
            </a:r>
            <a:r>
              <a:rPr sz="1100" spc="-4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security</a:t>
            </a:r>
            <a:r>
              <a:rPr sz="1100" spc="-4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Project</a:t>
            </a:r>
            <a:r>
              <a:rPr sz="1100" spc="-4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is</a:t>
            </a:r>
            <a:r>
              <a:rPr sz="1100" spc="-4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being</a:t>
            </a:r>
            <a:r>
              <a:rPr sz="1100" spc="-4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reviewed</a:t>
            </a:r>
            <a:r>
              <a:rPr sz="1100" spc="-40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by</a:t>
            </a:r>
            <a:r>
              <a:rPr sz="1100" spc="-40" dirty="0">
                <a:latin typeface="Tw Cen MT"/>
                <a:cs typeface="Tw Cen MT"/>
              </a:rPr>
              <a:t> </a:t>
            </a:r>
            <a:r>
              <a:rPr sz="1100" spc="-25" dirty="0">
                <a:latin typeface="Tw Cen MT"/>
                <a:cs typeface="Tw Cen MT"/>
              </a:rPr>
              <a:t>DSA</a:t>
            </a:r>
            <a:endParaRPr sz="1100">
              <a:latin typeface="Tw Cen MT"/>
              <a:cs typeface="Tw Cen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161" y="4213305"/>
            <a:ext cx="255905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13690" algn="l"/>
              </a:tabLst>
            </a:pPr>
            <a:r>
              <a:rPr sz="1100" spc="-320" dirty="0">
                <a:solidFill>
                  <a:srgbClr val="FDB80A"/>
                </a:solidFill>
                <a:latin typeface="Cambria"/>
                <a:cs typeface="Cambria"/>
              </a:rPr>
              <a:t>◻</a:t>
            </a:r>
            <a:r>
              <a:rPr sz="1100" dirty="0">
                <a:solidFill>
                  <a:srgbClr val="FDB80A"/>
                </a:solidFill>
                <a:latin typeface="Cambria"/>
                <a:cs typeface="Cambria"/>
              </a:rPr>
              <a:t>	</a:t>
            </a:r>
            <a:r>
              <a:rPr sz="1100" spc="-10" dirty="0">
                <a:latin typeface="Tw Cen MT"/>
                <a:cs typeface="Tw Cen MT"/>
              </a:rPr>
              <a:t>Project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will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be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spc="-10" dirty="0">
                <a:latin typeface="Tw Cen MT"/>
                <a:cs typeface="Tw Cen MT"/>
              </a:rPr>
              <a:t>completed</a:t>
            </a:r>
            <a:r>
              <a:rPr sz="1100" spc="-30" dirty="0">
                <a:latin typeface="Tw Cen MT"/>
                <a:cs typeface="Tw Cen MT"/>
              </a:rPr>
              <a:t> </a:t>
            </a:r>
            <a:r>
              <a:rPr sz="1100" dirty="0">
                <a:latin typeface="Tw Cen MT"/>
                <a:cs typeface="Tw Cen MT"/>
              </a:rPr>
              <a:t>October</a:t>
            </a:r>
            <a:r>
              <a:rPr sz="1100" spc="-35" dirty="0">
                <a:latin typeface="Tw Cen MT"/>
                <a:cs typeface="Tw Cen MT"/>
              </a:rPr>
              <a:t> </a:t>
            </a:r>
            <a:r>
              <a:rPr sz="1100" spc="-20" dirty="0">
                <a:latin typeface="Tw Cen MT"/>
                <a:cs typeface="Tw Cen MT"/>
              </a:rPr>
              <a:t>2024</a:t>
            </a:r>
            <a:endParaRPr sz="1100">
              <a:latin typeface="Tw Cen MT"/>
              <a:cs typeface="Tw Cen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325" y="4584534"/>
            <a:ext cx="9015730" cy="2094864"/>
            <a:chOff x="64325" y="4584534"/>
            <a:chExt cx="9015730" cy="2094864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25" y="4606608"/>
              <a:ext cx="3167104" cy="20513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1666" y="4584534"/>
              <a:ext cx="4632933" cy="20944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2455" y="4584534"/>
              <a:ext cx="1747219" cy="207233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97788" y="2121218"/>
            <a:ext cx="4304697" cy="21124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555" rIns="0" bIns="0" rtlCol="0">
            <a:spAutoFit/>
          </a:bodyPr>
          <a:lstStyle/>
          <a:p>
            <a:pPr marL="3265170" marR="5080" indent="-1146810">
              <a:lnSpc>
                <a:spcPct val="100400"/>
              </a:lnSpc>
              <a:spcBef>
                <a:spcPts val="95"/>
              </a:spcBef>
            </a:pPr>
            <a:r>
              <a:rPr sz="3550" dirty="0"/>
              <a:t>Mountain</a:t>
            </a:r>
            <a:r>
              <a:rPr sz="3550" spc="-60" dirty="0"/>
              <a:t> </a:t>
            </a:r>
            <a:r>
              <a:rPr sz="3550" dirty="0"/>
              <a:t>View</a:t>
            </a:r>
            <a:r>
              <a:rPr sz="3550" spc="-45" dirty="0"/>
              <a:t> </a:t>
            </a:r>
            <a:r>
              <a:rPr sz="3550" dirty="0"/>
              <a:t>High</a:t>
            </a:r>
            <a:r>
              <a:rPr sz="3550" spc="-45" dirty="0"/>
              <a:t> </a:t>
            </a:r>
            <a:r>
              <a:rPr sz="3550" spc="-10" dirty="0"/>
              <a:t>School Modernization</a:t>
            </a:r>
            <a:endParaRPr sz="3550"/>
          </a:p>
        </p:txBody>
      </p:sp>
      <p:sp>
        <p:nvSpPr>
          <p:cNvPr id="3" name="object 3"/>
          <p:cNvSpPr txBox="1"/>
          <p:nvPr/>
        </p:nvSpPr>
        <p:spPr>
          <a:xfrm>
            <a:off x="219108" y="1637720"/>
            <a:ext cx="28981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38455" algn="l"/>
              </a:tabLst>
            </a:pPr>
            <a:r>
              <a:rPr sz="800" spc="-50" dirty="0">
                <a:solidFill>
                  <a:srgbClr val="FDB80A"/>
                </a:solidFill>
                <a:latin typeface="Cambria"/>
                <a:cs typeface="Cambria"/>
              </a:rPr>
              <a:t>◻</a:t>
            </a:r>
            <a:r>
              <a:rPr sz="800" dirty="0">
                <a:solidFill>
                  <a:srgbClr val="FDB80A"/>
                </a:solidFill>
                <a:latin typeface="Cambria"/>
                <a:cs typeface="Cambria"/>
              </a:rPr>
              <a:t>	</a:t>
            </a:r>
            <a:r>
              <a:rPr sz="1200" dirty="0">
                <a:latin typeface="Tw Cen MT"/>
                <a:cs typeface="Tw Cen MT"/>
              </a:rPr>
              <a:t>Board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approved</a:t>
            </a:r>
            <a:r>
              <a:rPr sz="1200" spc="-30" dirty="0">
                <a:latin typeface="Tw Cen MT"/>
                <a:cs typeface="Tw Cen MT"/>
              </a:rPr>
              <a:t> LPA </a:t>
            </a:r>
            <a:r>
              <a:rPr sz="1200" dirty="0">
                <a:latin typeface="Tw Cen MT"/>
                <a:cs typeface="Tw Cen MT"/>
              </a:rPr>
              <a:t>Architects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to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work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25" dirty="0">
                <a:latin typeface="Tw Cen MT"/>
                <a:cs typeface="Tw Cen MT"/>
              </a:rPr>
              <a:t>on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5465" y="1746534"/>
            <a:ext cx="22123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latin typeface="Tw Cen MT"/>
                <a:cs typeface="Tw Cen MT"/>
              </a:rPr>
              <a:t>Modernization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Project </a:t>
            </a:r>
            <a:r>
              <a:rPr sz="1200" dirty="0">
                <a:latin typeface="Tw Cen MT"/>
                <a:cs typeface="Tw Cen MT"/>
              </a:rPr>
              <a:t>on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May</a:t>
            </a:r>
            <a:r>
              <a:rPr sz="1200" spc="-10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2020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9108" y="1944248"/>
            <a:ext cx="32804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38455" algn="l"/>
              </a:tabLst>
            </a:pPr>
            <a:r>
              <a:rPr sz="800" spc="-50" dirty="0">
                <a:solidFill>
                  <a:srgbClr val="FDB80A"/>
                </a:solidFill>
                <a:latin typeface="Cambria"/>
                <a:cs typeface="Cambria"/>
              </a:rPr>
              <a:t>◻</a:t>
            </a:r>
            <a:r>
              <a:rPr sz="800" dirty="0">
                <a:solidFill>
                  <a:srgbClr val="FDB80A"/>
                </a:solidFill>
                <a:latin typeface="Cambria"/>
                <a:cs typeface="Cambria"/>
              </a:rPr>
              <a:t>	</a:t>
            </a:r>
            <a:r>
              <a:rPr sz="1200" spc="-30" dirty="0">
                <a:latin typeface="Tw Cen MT"/>
                <a:cs typeface="Tw Cen MT"/>
              </a:rPr>
              <a:t>LPA</a:t>
            </a:r>
            <a:r>
              <a:rPr sz="1200" spc="-5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has</a:t>
            </a:r>
            <a:r>
              <a:rPr sz="1200" spc="-5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had</a:t>
            </a:r>
            <a:r>
              <a:rPr sz="1200" spc="-5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many</a:t>
            </a:r>
            <a:r>
              <a:rPr sz="1200" spc="-5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meeting</a:t>
            </a:r>
            <a:r>
              <a:rPr sz="1200" spc="-5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with</a:t>
            </a:r>
            <a:r>
              <a:rPr sz="1200" spc="-5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key</a:t>
            </a:r>
            <a:r>
              <a:rPr sz="1200" spc="-5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stakeholders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5465" y="2053061"/>
            <a:ext cx="18561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latin typeface="Tw Cen MT"/>
                <a:cs typeface="Tw Cen MT"/>
              </a:rPr>
              <a:t>to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identify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the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priority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projects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9108" y="2250775"/>
            <a:ext cx="315087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38455" algn="l"/>
              </a:tabLst>
            </a:pPr>
            <a:r>
              <a:rPr sz="800" spc="-50" dirty="0">
                <a:solidFill>
                  <a:srgbClr val="FDB80A"/>
                </a:solidFill>
                <a:latin typeface="Cambria"/>
                <a:cs typeface="Cambria"/>
              </a:rPr>
              <a:t>◻</a:t>
            </a:r>
            <a:r>
              <a:rPr sz="800" dirty="0">
                <a:solidFill>
                  <a:srgbClr val="FDB80A"/>
                </a:solidFill>
                <a:latin typeface="Cambria"/>
                <a:cs typeface="Cambria"/>
              </a:rPr>
              <a:t>	</a:t>
            </a:r>
            <a:r>
              <a:rPr sz="1200" spc="-30" dirty="0">
                <a:latin typeface="Tw Cen MT"/>
                <a:cs typeface="Tw Cen MT"/>
              </a:rPr>
              <a:t>LPA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presented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list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1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Modernization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projects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25" dirty="0">
                <a:latin typeface="Tw Cen MT"/>
                <a:cs typeface="Tw Cen MT"/>
              </a:rPr>
              <a:t>to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465" y="2359588"/>
            <a:ext cx="152527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latin typeface="Tw Cen MT"/>
                <a:cs typeface="Tw Cen MT"/>
              </a:rPr>
              <a:t>Board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on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April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14,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2021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9108" y="2557302"/>
            <a:ext cx="281178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38455" algn="l"/>
              </a:tabLst>
            </a:pPr>
            <a:r>
              <a:rPr sz="800" spc="-50" dirty="0">
                <a:solidFill>
                  <a:srgbClr val="FDB80A"/>
                </a:solidFill>
                <a:latin typeface="Cambria"/>
                <a:cs typeface="Cambria"/>
              </a:rPr>
              <a:t>◻</a:t>
            </a:r>
            <a:r>
              <a:rPr sz="800" dirty="0">
                <a:solidFill>
                  <a:srgbClr val="FDB80A"/>
                </a:solidFill>
                <a:latin typeface="Cambria"/>
                <a:cs typeface="Cambria"/>
              </a:rPr>
              <a:t>	</a:t>
            </a:r>
            <a:r>
              <a:rPr sz="1200" spc="-30" dirty="0">
                <a:latin typeface="Tw Cen MT"/>
                <a:cs typeface="Tw Cen MT"/>
              </a:rPr>
              <a:t>LPA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finalizing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construction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documents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spc="-25" dirty="0">
                <a:latin typeface="Tw Cen MT"/>
                <a:cs typeface="Tw Cen MT"/>
              </a:rPr>
              <a:t>and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5465" y="2666115"/>
            <a:ext cx="168084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latin typeface="Tw Cen MT"/>
                <a:cs typeface="Tw Cen MT"/>
              </a:rPr>
              <a:t>preparing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to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submit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April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9108" y="2863829"/>
            <a:ext cx="33502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38455" algn="l"/>
              </a:tabLst>
            </a:pPr>
            <a:r>
              <a:rPr sz="800" spc="-50" dirty="0">
                <a:solidFill>
                  <a:srgbClr val="FDB80A"/>
                </a:solidFill>
                <a:latin typeface="Cambria"/>
                <a:cs typeface="Cambria"/>
              </a:rPr>
              <a:t>◻</a:t>
            </a:r>
            <a:r>
              <a:rPr sz="800" dirty="0">
                <a:solidFill>
                  <a:srgbClr val="FDB80A"/>
                </a:solidFill>
                <a:latin typeface="Cambria"/>
                <a:cs typeface="Cambria"/>
              </a:rPr>
              <a:t>	</a:t>
            </a:r>
            <a:r>
              <a:rPr sz="1200" dirty="0">
                <a:latin typeface="Tw Cen MT"/>
                <a:cs typeface="Tw Cen MT"/>
              </a:rPr>
              <a:t>Board</a:t>
            </a:r>
            <a:r>
              <a:rPr sz="1200" spc="-4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approved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Telacu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as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Construction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Managers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9108" y="2956285"/>
            <a:ext cx="3272154" cy="81661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38455">
              <a:lnSpc>
                <a:spcPct val="100000"/>
              </a:lnSpc>
              <a:spcBef>
                <a:spcPts val="215"/>
              </a:spcBef>
            </a:pPr>
            <a:r>
              <a:rPr sz="1200" dirty="0">
                <a:latin typeface="Tw Cen MT"/>
                <a:cs typeface="Tw Cen MT"/>
              </a:rPr>
              <a:t>for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this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project</a:t>
            </a:r>
            <a:endParaRPr sz="1200">
              <a:latin typeface="Tw Cen MT"/>
              <a:cs typeface="Tw Cen MT"/>
            </a:endParaRPr>
          </a:p>
          <a:p>
            <a:pPr marL="338455" indent="-325755">
              <a:lnSpc>
                <a:spcPct val="100000"/>
              </a:lnSpc>
              <a:spcBef>
                <a:spcPts val="120"/>
              </a:spcBef>
              <a:buClr>
                <a:srgbClr val="FDB80A"/>
              </a:buClr>
              <a:buSzPct val="66666"/>
              <a:buFont typeface="Cambria"/>
              <a:buChar char="◻"/>
              <a:tabLst>
                <a:tab pos="338455" algn="l"/>
              </a:tabLst>
            </a:pPr>
            <a:r>
              <a:rPr sz="1200" spc="-10" dirty="0">
                <a:latin typeface="Tw Cen MT"/>
                <a:cs typeface="Tw Cen MT"/>
              </a:rPr>
              <a:t>Project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has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been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submitted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to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DSA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for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approval</a:t>
            </a:r>
            <a:endParaRPr sz="1200">
              <a:latin typeface="Tw Cen MT"/>
              <a:cs typeface="Tw Cen MT"/>
            </a:endParaRPr>
          </a:p>
          <a:p>
            <a:pPr marL="338455" indent="-325755">
              <a:lnSpc>
                <a:spcPct val="100000"/>
              </a:lnSpc>
              <a:spcBef>
                <a:spcPts val="114"/>
              </a:spcBef>
              <a:buClr>
                <a:srgbClr val="FDB80A"/>
              </a:buClr>
              <a:buSzPct val="66666"/>
              <a:buFont typeface="Cambria"/>
              <a:buChar char="◻"/>
              <a:tabLst>
                <a:tab pos="338455" algn="l"/>
              </a:tabLst>
            </a:pPr>
            <a:r>
              <a:rPr sz="1200" spc="-10" dirty="0">
                <a:latin typeface="Tw Cen MT"/>
                <a:cs typeface="Tw Cen MT"/>
              </a:rPr>
              <a:t>Project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obtained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DSA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approval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January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2023</a:t>
            </a:r>
            <a:endParaRPr sz="1200">
              <a:latin typeface="Tw Cen MT"/>
              <a:cs typeface="Tw Cen MT"/>
            </a:endParaRPr>
          </a:p>
          <a:p>
            <a:pPr marL="338455" indent="-325755">
              <a:lnSpc>
                <a:spcPct val="100000"/>
              </a:lnSpc>
              <a:spcBef>
                <a:spcPts val="120"/>
              </a:spcBef>
              <a:buClr>
                <a:srgbClr val="FDB80A"/>
              </a:buClr>
              <a:buSzPct val="66666"/>
              <a:buFont typeface="Cambria"/>
              <a:buChar char="◻"/>
              <a:tabLst>
                <a:tab pos="338455" algn="l"/>
              </a:tabLst>
            </a:pPr>
            <a:r>
              <a:rPr sz="1200" spc="-10" dirty="0">
                <a:latin typeface="Tw Cen MT"/>
                <a:cs typeface="Tw Cen MT"/>
              </a:rPr>
              <a:t>Modernization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projects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will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include: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6308" y="3747140"/>
            <a:ext cx="2654300" cy="42100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38455" indent="-325755">
              <a:lnSpc>
                <a:spcPct val="100000"/>
              </a:lnSpc>
              <a:spcBef>
                <a:spcPts val="215"/>
              </a:spcBef>
              <a:buClr>
                <a:srgbClr val="3791A7"/>
              </a:buClr>
              <a:buSzPct val="66666"/>
              <a:buFont typeface="Cambria"/>
              <a:buChar char="◻"/>
              <a:tabLst>
                <a:tab pos="338455" algn="l"/>
              </a:tabLst>
            </a:pPr>
            <a:r>
              <a:rPr sz="1200" dirty="0">
                <a:latin typeface="Tw Cen MT"/>
                <a:cs typeface="Tw Cen MT"/>
              </a:rPr>
              <a:t>Curb</a:t>
            </a:r>
            <a:r>
              <a:rPr sz="1200" spc="-5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Appeal/Site</a:t>
            </a:r>
            <a:r>
              <a:rPr sz="1200" spc="-5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access</a:t>
            </a:r>
            <a:endParaRPr sz="1200">
              <a:latin typeface="Tw Cen MT"/>
              <a:cs typeface="Tw Cen MT"/>
            </a:endParaRPr>
          </a:p>
          <a:p>
            <a:pPr marL="338455" indent="-325755">
              <a:lnSpc>
                <a:spcPct val="100000"/>
              </a:lnSpc>
              <a:spcBef>
                <a:spcPts val="120"/>
              </a:spcBef>
              <a:buClr>
                <a:srgbClr val="3791A7"/>
              </a:buClr>
              <a:buSzPct val="66666"/>
              <a:buFont typeface="Cambria"/>
              <a:buChar char="◻"/>
              <a:tabLst>
                <a:tab pos="338455" algn="l"/>
              </a:tabLst>
            </a:pPr>
            <a:r>
              <a:rPr sz="1200" dirty="0">
                <a:latin typeface="Tw Cen MT"/>
                <a:cs typeface="Tw Cen MT"/>
              </a:rPr>
              <a:t>Quad</a:t>
            </a:r>
            <a:r>
              <a:rPr sz="1200" spc="-5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and</a:t>
            </a:r>
            <a:r>
              <a:rPr sz="1200" spc="-4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other</a:t>
            </a:r>
            <a:r>
              <a:rPr sz="1200" spc="-5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exterior</a:t>
            </a:r>
            <a:r>
              <a:rPr sz="1200" spc="-4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enhancement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2665" y="4070024"/>
            <a:ext cx="49022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latin typeface="Tw Cen MT"/>
                <a:cs typeface="Tw Cen MT"/>
              </a:rPr>
              <a:t>projects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308" y="4267738"/>
            <a:ext cx="286639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38455" algn="l"/>
              </a:tabLst>
            </a:pPr>
            <a:r>
              <a:rPr sz="800" spc="-50" dirty="0">
                <a:solidFill>
                  <a:srgbClr val="3791A7"/>
                </a:solidFill>
                <a:latin typeface="Cambria"/>
                <a:cs typeface="Cambria"/>
              </a:rPr>
              <a:t>◻</a:t>
            </a:r>
            <a:r>
              <a:rPr sz="800" dirty="0">
                <a:solidFill>
                  <a:srgbClr val="3791A7"/>
                </a:solidFill>
                <a:latin typeface="Cambria"/>
                <a:cs typeface="Cambria"/>
              </a:rPr>
              <a:t>	</a:t>
            </a:r>
            <a:r>
              <a:rPr sz="1200" dirty="0">
                <a:latin typeface="Tw Cen MT"/>
                <a:cs typeface="Tw Cen MT"/>
              </a:rPr>
              <a:t>Building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K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building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modernization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(science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6308" y="4360194"/>
            <a:ext cx="2588260" cy="1014094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38455">
              <a:lnSpc>
                <a:spcPct val="100000"/>
              </a:lnSpc>
              <a:spcBef>
                <a:spcPts val="215"/>
              </a:spcBef>
            </a:pPr>
            <a:r>
              <a:rPr sz="1200" spc="-10" dirty="0">
                <a:latin typeface="Tw Cen MT"/>
                <a:cs typeface="Tw Cen MT"/>
              </a:rPr>
              <a:t>labs)</a:t>
            </a:r>
            <a:endParaRPr sz="1200">
              <a:latin typeface="Tw Cen MT"/>
              <a:cs typeface="Tw Cen MT"/>
            </a:endParaRPr>
          </a:p>
          <a:p>
            <a:pPr marL="338455" indent="-325755">
              <a:lnSpc>
                <a:spcPct val="100000"/>
              </a:lnSpc>
              <a:spcBef>
                <a:spcPts val="120"/>
              </a:spcBef>
              <a:buClr>
                <a:srgbClr val="3791A7"/>
              </a:buClr>
              <a:buSzPct val="66666"/>
              <a:buFont typeface="Cambria"/>
              <a:buChar char="◻"/>
              <a:tabLst>
                <a:tab pos="338455" algn="l"/>
              </a:tabLst>
            </a:pPr>
            <a:r>
              <a:rPr sz="1200" spc="-10" dirty="0">
                <a:latin typeface="Tw Cen MT"/>
                <a:cs typeface="Tw Cen MT"/>
              </a:rPr>
              <a:t>Improvements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Building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spc="-50" dirty="0">
                <a:latin typeface="Tw Cen MT"/>
                <a:cs typeface="Tw Cen MT"/>
              </a:rPr>
              <a:t>B</a:t>
            </a:r>
            <a:endParaRPr sz="1200">
              <a:latin typeface="Tw Cen MT"/>
              <a:cs typeface="Tw Cen MT"/>
            </a:endParaRPr>
          </a:p>
          <a:p>
            <a:pPr marL="338455" indent="-325755">
              <a:lnSpc>
                <a:spcPct val="100000"/>
              </a:lnSpc>
              <a:spcBef>
                <a:spcPts val="114"/>
              </a:spcBef>
              <a:buClr>
                <a:srgbClr val="3791A7"/>
              </a:buClr>
              <a:buSzPct val="66666"/>
              <a:buFont typeface="Cambria"/>
              <a:buChar char="◻"/>
              <a:tabLst>
                <a:tab pos="338455" algn="l"/>
              </a:tabLst>
            </a:pPr>
            <a:r>
              <a:rPr sz="1200" spc="-10" dirty="0">
                <a:latin typeface="Tw Cen MT"/>
                <a:cs typeface="Tw Cen MT"/>
              </a:rPr>
              <a:t>Softball/Baseball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field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improvements</a:t>
            </a:r>
            <a:endParaRPr sz="1200">
              <a:latin typeface="Tw Cen MT"/>
              <a:cs typeface="Tw Cen MT"/>
            </a:endParaRPr>
          </a:p>
          <a:p>
            <a:pPr marL="338455" indent="-325755">
              <a:lnSpc>
                <a:spcPct val="100000"/>
              </a:lnSpc>
              <a:spcBef>
                <a:spcPts val="120"/>
              </a:spcBef>
              <a:buClr>
                <a:srgbClr val="3791A7"/>
              </a:buClr>
              <a:buSzPct val="66666"/>
              <a:buFont typeface="Cambria"/>
              <a:buChar char="◻"/>
              <a:tabLst>
                <a:tab pos="338455" algn="l"/>
              </a:tabLst>
            </a:pPr>
            <a:r>
              <a:rPr sz="1200" dirty="0">
                <a:latin typeface="Tw Cen MT"/>
                <a:cs typeface="Tw Cen MT"/>
              </a:rPr>
              <a:t>Girls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locker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room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improvements</a:t>
            </a:r>
            <a:endParaRPr sz="1200">
              <a:latin typeface="Tw Cen MT"/>
              <a:cs typeface="Tw Cen MT"/>
            </a:endParaRPr>
          </a:p>
          <a:p>
            <a:pPr marL="338455" indent="-325755">
              <a:lnSpc>
                <a:spcPct val="100000"/>
              </a:lnSpc>
              <a:spcBef>
                <a:spcPts val="114"/>
              </a:spcBef>
              <a:buClr>
                <a:srgbClr val="3791A7"/>
              </a:buClr>
              <a:buSzPct val="66666"/>
              <a:buFont typeface="Cambria"/>
              <a:buChar char="◻"/>
              <a:tabLst>
                <a:tab pos="338455" algn="l"/>
              </a:tabLst>
            </a:pPr>
            <a:r>
              <a:rPr sz="1200" dirty="0">
                <a:latin typeface="Tw Cen MT"/>
                <a:cs typeface="Tw Cen MT"/>
              </a:rPr>
              <a:t>Infrastructure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improvements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such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spc="-25" dirty="0">
                <a:latin typeface="Tw Cen MT"/>
                <a:cs typeface="Tw Cen MT"/>
              </a:rPr>
              <a:t>as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2665" y="5276219"/>
            <a:ext cx="177673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latin typeface="Tw Cen MT"/>
                <a:cs typeface="Tw Cen MT"/>
              </a:rPr>
              <a:t>roofing/Fire</a:t>
            </a:r>
            <a:r>
              <a:rPr sz="1200" spc="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alarm,</a:t>
            </a:r>
            <a:r>
              <a:rPr sz="1200" spc="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plumbing</a:t>
            </a:r>
            <a:endParaRPr sz="1200">
              <a:latin typeface="Tw Cen MT"/>
              <a:cs typeface="Tw Cen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9451" y="5457575"/>
            <a:ext cx="2649855" cy="42100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25755" indent="-313055">
              <a:lnSpc>
                <a:spcPct val="100000"/>
              </a:lnSpc>
              <a:spcBef>
                <a:spcPts val="215"/>
              </a:spcBef>
              <a:buClr>
                <a:srgbClr val="FDB80A"/>
              </a:buClr>
              <a:buFont typeface="Cambria"/>
              <a:buChar char="◻"/>
              <a:tabLst>
                <a:tab pos="325755" algn="l"/>
              </a:tabLst>
            </a:pPr>
            <a:r>
              <a:rPr sz="1200" spc="-10" dirty="0">
                <a:latin typeface="Tw Cen MT"/>
                <a:cs typeface="Tw Cen MT"/>
              </a:rPr>
              <a:t>Project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is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59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%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Complete</a:t>
            </a:r>
            <a:endParaRPr sz="1200">
              <a:latin typeface="Tw Cen MT"/>
              <a:cs typeface="Tw Cen MT"/>
            </a:endParaRPr>
          </a:p>
          <a:p>
            <a:pPr marL="325755" indent="-313055">
              <a:lnSpc>
                <a:spcPct val="100000"/>
              </a:lnSpc>
              <a:spcBef>
                <a:spcPts val="120"/>
              </a:spcBef>
              <a:buClr>
                <a:srgbClr val="FDB80A"/>
              </a:buClr>
              <a:buFont typeface="Cambria"/>
              <a:buChar char="◻"/>
              <a:tabLst>
                <a:tab pos="325755" algn="l"/>
              </a:tabLst>
            </a:pPr>
            <a:r>
              <a:rPr sz="1200" spc="-10" dirty="0">
                <a:latin typeface="Tw Cen MT"/>
                <a:cs typeface="Tw Cen MT"/>
              </a:rPr>
              <a:t>Project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will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be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completed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March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2025</a:t>
            </a:r>
            <a:endParaRPr sz="1200">
              <a:latin typeface="Tw Cen MT"/>
              <a:cs typeface="Tw Cen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67680" y="4750751"/>
            <a:ext cx="4949825" cy="2088514"/>
            <a:chOff x="3767680" y="4750751"/>
            <a:chExt cx="4949825" cy="2088514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3877" y="4750751"/>
              <a:ext cx="2493012" cy="208819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7680" y="4750751"/>
              <a:ext cx="2616221" cy="208819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3767680" y="1743658"/>
            <a:ext cx="4949825" cy="2912110"/>
            <a:chOff x="3767680" y="1743658"/>
            <a:chExt cx="4949825" cy="291211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7703" y="1743658"/>
              <a:ext cx="4949208" cy="288299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9100" y="3429000"/>
              <a:ext cx="1117789" cy="119764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7680" y="3089479"/>
              <a:ext cx="2128542" cy="15371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5652" y="3118362"/>
              <a:ext cx="2521237" cy="15371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58617" y="1743658"/>
              <a:ext cx="3358272" cy="14035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6976" y="62991"/>
            <a:ext cx="4132579" cy="1111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26390">
              <a:lnSpc>
                <a:spcPct val="100400"/>
              </a:lnSpc>
              <a:spcBef>
                <a:spcPts val="95"/>
              </a:spcBef>
            </a:pPr>
            <a:r>
              <a:rPr sz="3550" spc="-10" dirty="0"/>
              <a:t>Arroyo</a:t>
            </a:r>
            <a:r>
              <a:rPr sz="3550" spc="-110" dirty="0"/>
              <a:t> </a:t>
            </a:r>
            <a:r>
              <a:rPr sz="3550" dirty="0"/>
              <a:t>High</a:t>
            </a:r>
            <a:r>
              <a:rPr sz="3550" spc="-105" dirty="0"/>
              <a:t> </a:t>
            </a:r>
            <a:r>
              <a:rPr sz="3550" spc="-10" dirty="0"/>
              <a:t>School </a:t>
            </a:r>
            <a:r>
              <a:rPr sz="3550" dirty="0"/>
              <a:t>Track</a:t>
            </a:r>
            <a:r>
              <a:rPr sz="3550" spc="-75" dirty="0"/>
              <a:t> </a:t>
            </a:r>
            <a:r>
              <a:rPr sz="3550" dirty="0"/>
              <a:t>and</a:t>
            </a:r>
            <a:r>
              <a:rPr sz="3550" spc="-70" dirty="0"/>
              <a:t> </a:t>
            </a:r>
            <a:r>
              <a:rPr sz="3550" dirty="0"/>
              <a:t>Field</a:t>
            </a:r>
            <a:r>
              <a:rPr sz="3550" spc="-70" dirty="0"/>
              <a:t> </a:t>
            </a:r>
            <a:r>
              <a:rPr sz="3550" spc="-10" dirty="0"/>
              <a:t>Project</a:t>
            </a:r>
            <a:endParaRPr sz="3550"/>
          </a:p>
        </p:txBody>
      </p:sp>
      <p:sp>
        <p:nvSpPr>
          <p:cNvPr id="3" name="object 3"/>
          <p:cNvSpPr txBox="1"/>
          <p:nvPr/>
        </p:nvSpPr>
        <p:spPr>
          <a:xfrm>
            <a:off x="210461" y="1539066"/>
            <a:ext cx="3200400" cy="264033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347345" marR="5080" indent="-335280">
              <a:lnSpc>
                <a:spcPct val="71000"/>
              </a:lnSpc>
              <a:spcBef>
                <a:spcPts val="750"/>
              </a:spcBef>
              <a:buClr>
                <a:srgbClr val="FDB80A"/>
              </a:buClr>
              <a:buSzPct val="61111"/>
              <a:buFont typeface="Cambria"/>
              <a:buChar char="◻"/>
              <a:tabLst>
                <a:tab pos="347345" algn="l"/>
              </a:tabLst>
            </a:pPr>
            <a:r>
              <a:rPr sz="1800" dirty="0">
                <a:latin typeface="Tw Cen MT"/>
                <a:cs typeface="Tw Cen MT"/>
              </a:rPr>
              <a:t>HMC</a:t>
            </a:r>
            <a:r>
              <a:rPr sz="1800" spc="5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Architects</a:t>
            </a:r>
            <a:r>
              <a:rPr sz="1800" spc="5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hired</a:t>
            </a:r>
            <a:r>
              <a:rPr sz="1800" spc="5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to</a:t>
            </a:r>
            <a:r>
              <a:rPr sz="1800" spc="50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design </a:t>
            </a:r>
            <a:r>
              <a:rPr sz="1800" dirty="0">
                <a:latin typeface="Tw Cen MT"/>
                <a:cs typeface="Tw Cen MT"/>
              </a:rPr>
              <a:t>all</a:t>
            </a:r>
            <a:r>
              <a:rPr sz="1800" spc="2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track</a:t>
            </a:r>
            <a:r>
              <a:rPr sz="1800" spc="2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&amp;</a:t>
            </a:r>
            <a:r>
              <a:rPr sz="1800" spc="2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field</a:t>
            </a:r>
            <a:r>
              <a:rPr sz="1800" spc="25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projects</a:t>
            </a:r>
            <a:endParaRPr sz="1800">
              <a:latin typeface="Tw Cen MT"/>
              <a:cs typeface="Tw Cen MT"/>
            </a:endParaRPr>
          </a:p>
          <a:p>
            <a:pPr marL="347345" marR="243840" indent="-335280">
              <a:lnSpc>
                <a:spcPct val="71000"/>
              </a:lnSpc>
              <a:spcBef>
                <a:spcPts val="1530"/>
              </a:spcBef>
              <a:buClr>
                <a:srgbClr val="FDB80A"/>
              </a:buClr>
              <a:buSzPct val="61111"/>
              <a:buFont typeface="Cambria"/>
              <a:buChar char="◻"/>
              <a:tabLst>
                <a:tab pos="347345" algn="l"/>
              </a:tabLst>
            </a:pPr>
            <a:r>
              <a:rPr sz="1800" dirty="0">
                <a:latin typeface="Tw Cen MT"/>
                <a:cs typeface="Tw Cen MT"/>
              </a:rPr>
              <a:t>HMC</a:t>
            </a:r>
            <a:r>
              <a:rPr sz="1800" spc="3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has</a:t>
            </a:r>
            <a:r>
              <a:rPr sz="1800" spc="3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met</a:t>
            </a:r>
            <a:r>
              <a:rPr sz="1800" spc="25" dirty="0">
                <a:latin typeface="Tw Cen MT"/>
                <a:cs typeface="Tw Cen MT"/>
              </a:rPr>
              <a:t> </a:t>
            </a:r>
            <a:r>
              <a:rPr sz="1800" spc="-20" dirty="0">
                <a:latin typeface="Tw Cen MT"/>
                <a:cs typeface="Tw Cen MT"/>
              </a:rPr>
              <a:t>with </a:t>
            </a:r>
            <a:r>
              <a:rPr sz="1800" dirty="0">
                <a:latin typeface="Tw Cen MT"/>
                <a:cs typeface="Tw Cen MT"/>
              </a:rPr>
              <a:t>stakeholders</a:t>
            </a:r>
            <a:r>
              <a:rPr sz="1800" spc="2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and</a:t>
            </a:r>
            <a:r>
              <a:rPr sz="1800" spc="2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hosted</a:t>
            </a:r>
            <a:r>
              <a:rPr sz="1800" spc="25" dirty="0">
                <a:latin typeface="Tw Cen MT"/>
                <a:cs typeface="Tw Cen MT"/>
              </a:rPr>
              <a:t> </a:t>
            </a:r>
            <a:r>
              <a:rPr sz="1800" spc="-20" dirty="0">
                <a:latin typeface="Tw Cen MT"/>
                <a:cs typeface="Tw Cen MT"/>
              </a:rPr>
              <a:t>site </a:t>
            </a:r>
            <a:r>
              <a:rPr sz="1800" dirty="0">
                <a:latin typeface="Tw Cen MT"/>
                <a:cs typeface="Tw Cen MT"/>
              </a:rPr>
              <a:t>visits</a:t>
            </a:r>
            <a:r>
              <a:rPr sz="1800" spc="2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to</a:t>
            </a:r>
            <a:r>
              <a:rPr sz="1800" spc="2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explore</a:t>
            </a:r>
            <a:r>
              <a:rPr sz="1800" spc="20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different </a:t>
            </a:r>
            <a:r>
              <a:rPr sz="1800" dirty="0">
                <a:latin typeface="Tw Cen MT"/>
                <a:cs typeface="Tw Cen MT"/>
              </a:rPr>
              <a:t>synthetic</a:t>
            </a:r>
            <a:r>
              <a:rPr sz="1800" spc="1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field</a:t>
            </a:r>
            <a:r>
              <a:rPr sz="1800" spc="15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types</a:t>
            </a:r>
            <a:endParaRPr sz="1800">
              <a:latin typeface="Tw Cen MT"/>
              <a:cs typeface="Tw Cen MT"/>
            </a:endParaRPr>
          </a:p>
          <a:p>
            <a:pPr marL="347345" marR="567690" indent="-335280">
              <a:lnSpc>
                <a:spcPct val="71000"/>
              </a:lnSpc>
              <a:spcBef>
                <a:spcPts val="1535"/>
              </a:spcBef>
              <a:buClr>
                <a:srgbClr val="FDB80A"/>
              </a:buClr>
              <a:buSzPct val="61111"/>
              <a:buFont typeface="Cambria"/>
              <a:buChar char="◻"/>
              <a:tabLst>
                <a:tab pos="347345" algn="l"/>
              </a:tabLst>
            </a:pPr>
            <a:r>
              <a:rPr sz="1800" dirty="0">
                <a:latin typeface="Tw Cen MT"/>
                <a:cs typeface="Tw Cen MT"/>
              </a:rPr>
              <a:t>Construction</a:t>
            </a:r>
            <a:r>
              <a:rPr sz="1800" spc="6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to</a:t>
            </a:r>
            <a:r>
              <a:rPr sz="1800" spc="6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started</a:t>
            </a:r>
            <a:r>
              <a:rPr sz="1800" spc="60" dirty="0">
                <a:latin typeface="Tw Cen MT"/>
                <a:cs typeface="Tw Cen MT"/>
              </a:rPr>
              <a:t> </a:t>
            </a:r>
            <a:r>
              <a:rPr sz="1800" spc="-25" dirty="0">
                <a:latin typeface="Tw Cen MT"/>
                <a:cs typeface="Tw Cen MT"/>
              </a:rPr>
              <a:t>in </a:t>
            </a:r>
            <a:r>
              <a:rPr sz="1800" dirty="0">
                <a:latin typeface="Tw Cen MT"/>
                <a:cs typeface="Tw Cen MT"/>
              </a:rPr>
              <a:t>January</a:t>
            </a:r>
            <a:r>
              <a:rPr sz="1800" spc="45" dirty="0">
                <a:latin typeface="Tw Cen MT"/>
                <a:cs typeface="Tw Cen MT"/>
              </a:rPr>
              <a:t> </a:t>
            </a:r>
            <a:r>
              <a:rPr sz="1800" spc="-20" dirty="0">
                <a:latin typeface="Tw Cen MT"/>
                <a:cs typeface="Tw Cen MT"/>
              </a:rPr>
              <a:t>2023</a:t>
            </a:r>
            <a:endParaRPr sz="1800">
              <a:latin typeface="Tw Cen MT"/>
              <a:cs typeface="Tw Cen MT"/>
            </a:endParaRPr>
          </a:p>
          <a:p>
            <a:pPr marL="347345" marR="17145" indent="-335280">
              <a:lnSpc>
                <a:spcPct val="71000"/>
              </a:lnSpc>
              <a:spcBef>
                <a:spcPts val="1530"/>
              </a:spcBef>
              <a:buClr>
                <a:srgbClr val="FDB80A"/>
              </a:buClr>
              <a:buSzPct val="61111"/>
              <a:buFont typeface="Cambria"/>
              <a:buChar char="◻"/>
              <a:tabLst>
                <a:tab pos="347345" algn="l"/>
              </a:tabLst>
            </a:pPr>
            <a:r>
              <a:rPr sz="1800" dirty="0">
                <a:latin typeface="Tw Cen MT"/>
                <a:cs typeface="Tw Cen MT"/>
              </a:rPr>
              <a:t>Ribbon</a:t>
            </a:r>
            <a:r>
              <a:rPr sz="1800" spc="-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Cutting</a:t>
            </a:r>
            <a:r>
              <a:rPr sz="1800" spc="-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was in</a:t>
            </a:r>
            <a:r>
              <a:rPr sz="1800" spc="-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May </a:t>
            </a:r>
            <a:r>
              <a:rPr sz="1800" spc="-25" dirty="0">
                <a:latin typeface="Tw Cen MT"/>
                <a:cs typeface="Tw Cen MT"/>
              </a:rPr>
              <a:t>23, </a:t>
            </a:r>
            <a:r>
              <a:rPr sz="1800" spc="-20" dirty="0">
                <a:latin typeface="Tw Cen MT"/>
                <a:cs typeface="Tw Cen MT"/>
              </a:rPr>
              <a:t>2024</a:t>
            </a:r>
            <a:endParaRPr sz="1800">
              <a:latin typeface="Tw Cen MT"/>
              <a:cs typeface="Tw Cen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2393" y="1763676"/>
            <a:ext cx="5497739" cy="271519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2400" y="4552985"/>
            <a:ext cx="8938260" cy="2180590"/>
            <a:chOff x="152400" y="4552985"/>
            <a:chExt cx="8938260" cy="21805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4552985"/>
              <a:ext cx="4360405" cy="21802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2882" y="4552986"/>
              <a:ext cx="4667249" cy="2180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8268" y="19236"/>
            <a:ext cx="4913630" cy="1111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225" marR="5080" indent="-391160">
              <a:lnSpc>
                <a:spcPct val="100400"/>
              </a:lnSpc>
              <a:spcBef>
                <a:spcPts val="95"/>
              </a:spcBef>
            </a:pPr>
            <a:r>
              <a:rPr sz="3550" dirty="0"/>
              <a:t>Mountain</a:t>
            </a:r>
            <a:r>
              <a:rPr sz="3550" spc="-60" dirty="0"/>
              <a:t> </a:t>
            </a:r>
            <a:r>
              <a:rPr sz="3550" dirty="0"/>
              <a:t>View</a:t>
            </a:r>
            <a:r>
              <a:rPr sz="3550" spc="-45" dirty="0"/>
              <a:t> </a:t>
            </a:r>
            <a:r>
              <a:rPr sz="3550" dirty="0"/>
              <a:t>High</a:t>
            </a:r>
            <a:r>
              <a:rPr sz="3550" spc="-45" dirty="0"/>
              <a:t> </a:t>
            </a:r>
            <a:r>
              <a:rPr sz="3550" spc="-10" dirty="0"/>
              <a:t>School </a:t>
            </a:r>
            <a:r>
              <a:rPr sz="3550" dirty="0"/>
              <a:t>Track</a:t>
            </a:r>
            <a:r>
              <a:rPr sz="3550" spc="-75" dirty="0"/>
              <a:t> </a:t>
            </a:r>
            <a:r>
              <a:rPr sz="3550" dirty="0"/>
              <a:t>and</a:t>
            </a:r>
            <a:r>
              <a:rPr sz="3550" spc="-70" dirty="0"/>
              <a:t> </a:t>
            </a:r>
            <a:r>
              <a:rPr sz="3550" dirty="0"/>
              <a:t>Field</a:t>
            </a:r>
            <a:r>
              <a:rPr sz="3550" spc="-70" dirty="0"/>
              <a:t> </a:t>
            </a:r>
            <a:r>
              <a:rPr sz="3550" spc="-10" dirty="0"/>
              <a:t>Project</a:t>
            </a:r>
            <a:endParaRPr sz="3550"/>
          </a:p>
        </p:txBody>
      </p:sp>
      <p:sp>
        <p:nvSpPr>
          <p:cNvPr id="3" name="object 3"/>
          <p:cNvSpPr txBox="1"/>
          <p:nvPr/>
        </p:nvSpPr>
        <p:spPr>
          <a:xfrm>
            <a:off x="89886" y="1567906"/>
            <a:ext cx="4623435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330200">
              <a:lnSpc>
                <a:spcPct val="100000"/>
              </a:lnSpc>
              <a:spcBef>
                <a:spcPts val="100"/>
              </a:spcBef>
              <a:buClr>
                <a:srgbClr val="FDB80A"/>
              </a:buClr>
              <a:buSzPct val="62500"/>
              <a:buFont typeface="Cambria"/>
              <a:buChar char="◻"/>
              <a:tabLst>
                <a:tab pos="457200" algn="l"/>
              </a:tabLst>
            </a:pPr>
            <a:r>
              <a:rPr sz="1200" spc="-10" dirty="0">
                <a:latin typeface="Arial Narrow"/>
                <a:cs typeface="Arial Narrow"/>
              </a:rPr>
              <a:t>HMC</a:t>
            </a:r>
            <a:r>
              <a:rPr sz="1200" spc="-6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Architects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hired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to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design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all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track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&amp;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field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projects</a:t>
            </a:r>
            <a:endParaRPr sz="1200">
              <a:latin typeface="Arial Narrow"/>
              <a:cs typeface="Arial Narrow"/>
            </a:endParaRPr>
          </a:p>
          <a:p>
            <a:pPr marL="457200" marR="132080" indent="-330835">
              <a:lnSpc>
                <a:spcPct val="80000"/>
              </a:lnSpc>
              <a:spcBef>
                <a:spcPts val="1150"/>
              </a:spcBef>
              <a:buClr>
                <a:srgbClr val="FDB80A"/>
              </a:buClr>
              <a:buSzPct val="62500"/>
              <a:buFont typeface="Cambria"/>
              <a:buChar char="◻"/>
              <a:tabLst>
                <a:tab pos="457200" algn="l"/>
              </a:tabLst>
            </a:pPr>
            <a:r>
              <a:rPr sz="1200" dirty="0">
                <a:latin typeface="Arial Narrow"/>
                <a:cs typeface="Arial Narrow"/>
              </a:rPr>
              <a:t>HMC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has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met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with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stakeholders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and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hosted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site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visits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to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explore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different </a:t>
            </a:r>
            <a:r>
              <a:rPr sz="1200" dirty="0">
                <a:latin typeface="Arial Narrow"/>
                <a:cs typeface="Arial Narrow"/>
              </a:rPr>
              <a:t>synthetic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field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types</a:t>
            </a:r>
            <a:endParaRPr sz="1200">
              <a:latin typeface="Arial Narrow"/>
              <a:cs typeface="Arial Narrow"/>
            </a:endParaRPr>
          </a:p>
          <a:p>
            <a:pPr marL="457200" marR="185420" indent="-330835">
              <a:lnSpc>
                <a:spcPct val="80000"/>
              </a:lnSpc>
              <a:spcBef>
                <a:spcPts val="1155"/>
              </a:spcBef>
              <a:buClr>
                <a:srgbClr val="FDB80A"/>
              </a:buClr>
              <a:buSzPct val="62500"/>
              <a:buFont typeface="Cambria"/>
              <a:buChar char="◻"/>
              <a:tabLst>
                <a:tab pos="457200" algn="l"/>
              </a:tabLst>
            </a:pPr>
            <a:r>
              <a:rPr sz="1200" dirty="0">
                <a:latin typeface="Arial Narrow"/>
                <a:cs typeface="Arial Narrow"/>
              </a:rPr>
              <a:t>Project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will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include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new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bleachers,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snack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bars,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restrooms,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and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synthetic </a:t>
            </a:r>
            <a:r>
              <a:rPr sz="1200" dirty="0">
                <a:latin typeface="Arial Narrow"/>
                <a:cs typeface="Arial Narrow"/>
              </a:rPr>
              <a:t>track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and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field</a:t>
            </a:r>
            <a:endParaRPr sz="1200">
              <a:latin typeface="Arial Narrow"/>
              <a:cs typeface="Arial Narrow"/>
            </a:endParaRPr>
          </a:p>
          <a:p>
            <a:pPr marL="457200" indent="-330200">
              <a:lnSpc>
                <a:spcPct val="100000"/>
              </a:lnSpc>
              <a:spcBef>
                <a:spcPts val="860"/>
              </a:spcBef>
              <a:buClr>
                <a:srgbClr val="FDB80A"/>
              </a:buClr>
              <a:buSzPct val="62500"/>
              <a:buFont typeface="Cambria"/>
              <a:buChar char="◻"/>
              <a:tabLst>
                <a:tab pos="457200" algn="l"/>
              </a:tabLst>
            </a:pPr>
            <a:r>
              <a:rPr sz="1200" spc="-10" dirty="0">
                <a:latin typeface="Arial Narrow"/>
                <a:cs typeface="Arial Narrow"/>
              </a:rPr>
              <a:t>DSA</a:t>
            </a:r>
            <a:r>
              <a:rPr sz="1200" spc="-55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approved</a:t>
            </a:r>
            <a:r>
              <a:rPr sz="1200" spc="-5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plans</a:t>
            </a:r>
            <a:endParaRPr sz="1200">
              <a:latin typeface="Arial Narrow"/>
              <a:cs typeface="Arial Narrow"/>
            </a:endParaRPr>
          </a:p>
          <a:p>
            <a:pPr marL="457200" indent="-330200">
              <a:lnSpc>
                <a:spcPct val="100000"/>
              </a:lnSpc>
              <a:spcBef>
                <a:spcPts val="865"/>
              </a:spcBef>
              <a:buClr>
                <a:srgbClr val="FDB80A"/>
              </a:buClr>
              <a:buSzPct val="62500"/>
              <a:buFont typeface="Cambria"/>
              <a:buChar char="◻"/>
              <a:tabLst>
                <a:tab pos="457200" algn="l"/>
              </a:tabLst>
            </a:pPr>
            <a:r>
              <a:rPr sz="1200" dirty="0">
                <a:latin typeface="Arial Narrow"/>
                <a:cs typeface="Arial Narrow"/>
              </a:rPr>
              <a:t>Currently</a:t>
            </a:r>
            <a:r>
              <a:rPr sz="1200" spc="-6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bidding</a:t>
            </a:r>
            <a:r>
              <a:rPr sz="1200" spc="-55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project</a:t>
            </a:r>
            <a:endParaRPr sz="1200">
              <a:latin typeface="Arial Narrow"/>
              <a:cs typeface="Arial Narrow"/>
            </a:endParaRPr>
          </a:p>
          <a:p>
            <a:pPr marL="457200" indent="-330200">
              <a:lnSpc>
                <a:spcPct val="100000"/>
              </a:lnSpc>
              <a:spcBef>
                <a:spcPts val="865"/>
              </a:spcBef>
              <a:buClr>
                <a:srgbClr val="FDB80A"/>
              </a:buClr>
              <a:buSzPct val="62500"/>
              <a:buFont typeface="Cambria"/>
              <a:buChar char="◻"/>
              <a:tabLst>
                <a:tab pos="457200" algn="l"/>
              </a:tabLst>
            </a:pPr>
            <a:r>
              <a:rPr sz="1200" dirty="0">
                <a:latin typeface="Arial Narrow"/>
                <a:cs typeface="Arial Narrow"/>
              </a:rPr>
              <a:t>Board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to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consider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award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for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project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in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October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spc="-20" dirty="0">
                <a:latin typeface="Arial Narrow"/>
                <a:cs typeface="Arial Narrow"/>
              </a:rPr>
              <a:t>2022</a:t>
            </a:r>
            <a:endParaRPr sz="1200">
              <a:latin typeface="Arial Narrow"/>
              <a:cs typeface="Arial Narrow"/>
            </a:endParaRPr>
          </a:p>
          <a:p>
            <a:pPr marL="457200" indent="-330200">
              <a:lnSpc>
                <a:spcPct val="100000"/>
              </a:lnSpc>
              <a:spcBef>
                <a:spcPts val="865"/>
              </a:spcBef>
              <a:buClr>
                <a:srgbClr val="FDB80A"/>
              </a:buClr>
              <a:buSzPct val="62500"/>
              <a:buFont typeface="Cambria"/>
              <a:buChar char="◻"/>
              <a:tabLst>
                <a:tab pos="457200" algn="l"/>
              </a:tabLst>
            </a:pPr>
            <a:r>
              <a:rPr sz="1200" spc="-10" dirty="0">
                <a:latin typeface="Arial Narrow"/>
                <a:cs typeface="Arial Narrow"/>
              </a:rPr>
              <a:t>Construction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started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in</a:t>
            </a:r>
            <a:r>
              <a:rPr sz="1200" spc="-20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November</a:t>
            </a:r>
            <a:r>
              <a:rPr sz="1200" spc="-20" dirty="0">
                <a:latin typeface="Arial Narrow"/>
                <a:cs typeface="Arial Narrow"/>
              </a:rPr>
              <a:t> 2022</a:t>
            </a:r>
            <a:endParaRPr sz="1200">
              <a:latin typeface="Arial Narrow"/>
              <a:cs typeface="Arial Narrow"/>
            </a:endParaRPr>
          </a:p>
          <a:p>
            <a:pPr marL="457200" indent="-330200">
              <a:lnSpc>
                <a:spcPct val="100000"/>
              </a:lnSpc>
              <a:spcBef>
                <a:spcPts val="865"/>
              </a:spcBef>
              <a:buClr>
                <a:srgbClr val="FDB80A"/>
              </a:buClr>
              <a:buSzPct val="62500"/>
              <a:buFont typeface="Cambria"/>
              <a:buChar char="◻"/>
              <a:tabLst>
                <a:tab pos="457200" algn="l"/>
              </a:tabLst>
            </a:pPr>
            <a:r>
              <a:rPr sz="1200" dirty="0">
                <a:latin typeface="Arial Narrow"/>
                <a:cs typeface="Arial Narrow"/>
              </a:rPr>
              <a:t>Ribbon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Cutting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ceremony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was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on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September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spc="-25" dirty="0">
                <a:latin typeface="Arial Narrow"/>
                <a:cs typeface="Arial Narrow"/>
              </a:rPr>
              <a:t>7</a:t>
            </a:r>
            <a:r>
              <a:rPr sz="1200" spc="-37" baseline="31250" dirty="0">
                <a:latin typeface="Arial Narrow"/>
                <a:cs typeface="Arial Narrow"/>
              </a:rPr>
              <a:t>th</a:t>
            </a:r>
            <a:endParaRPr sz="1200" baseline="3125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8825" y="1577863"/>
            <a:ext cx="8486775" cy="5083810"/>
            <a:chOff x="268825" y="1577863"/>
            <a:chExt cx="8486775" cy="50838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8340" y="1577863"/>
              <a:ext cx="3846573" cy="20027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825" y="4859050"/>
              <a:ext cx="4388533" cy="18026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3715" y="4859050"/>
              <a:ext cx="2374187" cy="18026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2657" y="3061498"/>
              <a:ext cx="3883887" cy="18758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8340" y="4418202"/>
              <a:ext cx="3926973" cy="22434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1574</Words>
  <Application>Microsoft Office PowerPoint</Application>
  <PresentationFormat>On-screen Show (4:3)</PresentationFormat>
  <Paragraphs>360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MS PGothic</vt:lpstr>
      <vt:lpstr>Arial</vt:lpstr>
      <vt:lpstr>Arial Narrow</vt:lpstr>
      <vt:lpstr>Calibri</vt:lpstr>
      <vt:lpstr>Cambria</vt:lpstr>
      <vt:lpstr>Times New Roman</vt:lpstr>
      <vt:lpstr>Tw Cen MT</vt:lpstr>
      <vt:lpstr>Office Theme</vt:lpstr>
      <vt:lpstr>EL MONTE UNION HIGH SCHOOL DISTRICT BOND &amp; FACILITIES UPDATE</vt:lpstr>
      <vt:lpstr>Measure D Bond- $148 Million</vt:lpstr>
      <vt:lpstr>Measure HS Bond- $190 Million 2018 Election</vt:lpstr>
      <vt:lpstr>Project List &amp; Funding Sources</vt:lpstr>
      <vt:lpstr>Project List &amp; Funding Sources</vt:lpstr>
      <vt:lpstr>South El Monte High School Modernization</vt:lpstr>
      <vt:lpstr>Mountain View High School Modernization</vt:lpstr>
      <vt:lpstr>Arroyo High School Track and Field Project</vt:lpstr>
      <vt:lpstr>Mountain View High School Track and Field Project</vt:lpstr>
      <vt:lpstr>PDC Modernization EMUHSD Family and Community Center</vt:lpstr>
      <vt:lpstr>Arroyo – HVAC in Kitchen &amp; Gymnasium</vt:lpstr>
      <vt:lpstr>El Monte –HVAC in Kitchen &amp; Gymnasium</vt:lpstr>
      <vt:lpstr>Rosemead –Gymnasium Modernization</vt:lpstr>
      <vt:lpstr>Rosemead Adult Center</vt:lpstr>
      <vt:lpstr>El Monte High School Track and Field Project</vt:lpstr>
      <vt:lpstr>South El Monte High School Track and Field Project</vt:lpstr>
      <vt:lpstr>ESSER FUNDED PROJECT TIMELINE</vt:lpstr>
      <vt:lpstr>Arroyo High School - New Theatre, Music &amp; Admin. Bldg</vt:lpstr>
      <vt:lpstr>Arroyo High School - New Theatre, Music &amp; Admin. Bldg</vt:lpstr>
      <vt:lpstr>El Monte Modernization Projects</vt:lpstr>
      <vt:lpstr>El Monte Modernization Projects</vt:lpstr>
      <vt:lpstr>Rosemead High School Modernization</vt:lpstr>
      <vt:lpstr>Rosemead High School Modernization</vt:lpstr>
      <vt:lpstr>Solar Project District Office, El Monte HS &amp; Ledesma HS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MONTE UNION HIGH SCHOOL DISTRICT BOND &amp; FACILITIES UPDATE</dc:title>
  <dc:creator>Norma Macias</dc:creator>
  <cp:lastModifiedBy>Norma Macias</cp:lastModifiedBy>
  <cp:revision>3</cp:revision>
  <dcterms:created xsi:type="dcterms:W3CDTF">2024-09-09T20:46:29Z</dcterms:created>
  <dcterms:modified xsi:type="dcterms:W3CDTF">2024-09-09T21:05:08Z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2024-09-09T00:00:00Z</vt:filetime>
  </property>
  <property fmtid="{D5CDD505-2E9C-101B-9397-08002B2CF9AE}" pid="3" name="Creator">
    <vt:lpwstr>PDFium</vt:lpwstr>
  </property>
  <property fmtid="{D5CDD505-2E9C-101B-9397-08002B2CF9AE}" pid="4" name="Producer">
    <vt:lpwstr>PDFium</vt:lpwstr>
  </property>
  <property fmtid="{D5CDD505-2E9C-101B-9397-08002B2CF9AE}" pid="5" name="LastSaved">
    <vt:filetime>2024-09-09T00:00:00Z</vt:filetime>
  </property>
</Properties>
</file>